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080625" cy="5670550"/>
  <p:notesSz cx="7772400" cy="10058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76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κεφαλίδας 1"/>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Lucida Sans" pitchFamily="2"/>
            </a:endParaRPr>
          </a:p>
        </p:txBody>
      </p:sp>
      <p:sp>
        <p:nvSpPr>
          <p:cNvPr id="3" name="Θέση ημερομηνίας 2"/>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Lucida Sans" pitchFamily="2"/>
            </a:endParaRPr>
          </a:p>
        </p:txBody>
      </p:sp>
      <p:sp>
        <p:nvSpPr>
          <p:cNvPr id="4" name="Θέση υποσέλιδου 3"/>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Lucida Sans" pitchFamily="2"/>
            </a:endParaRPr>
          </a:p>
        </p:txBody>
      </p:sp>
      <p:sp>
        <p:nvSpPr>
          <p:cNvPr id="5" name="Θέση αριθμού διαφάνειας 4"/>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25B31A58-E24C-4481-8622-C743903056E6}" type="slidenum">
              <a:t>‹#›</a:t>
            </a:fld>
            <a:endParaRPr lang="en-US" sz="1400" b="0" i="0" u="none" strike="noStrike" kern="1200" cap="none">
              <a:ln>
                <a:noFill/>
              </a:ln>
              <a:latin typeface="Liberation Sans" pitchFamily="18"/>
              <a:ea typeface="Microsoft YaHei" pitchFamily="2"/>
              <a:cs typeface="Lucida Sans" pitchFamily="2"/>
            </a:endParaRPr>
          </a:p>
        </p:txBody>
      </p:sp>
    </p:spTree>
    <p:extLst>
      <p:ext uri="{BB962C8B-B14F-4D97-AF65-F5344CB8AC3E}">
        <p14:creationId xmlns:p14="http://schemas.microsoft.com/office/powerpoint/2010/main" val="526050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idx="2"/>
          </p:nvPr>
        </p:nvSpPr>
        <p:spPr>
          <a:xfrm>
            <a:off x="533520" y="764280"/>
            <a:ext cx="6704640" cy="3771360"/>
          </a:xfrm>
          <a:prstGeom prst="rect">
            <a:avLst/>
          </a:prstGeom>
          <a:noFill/>
          <a:ln>
            <a:noFill/>
            <a:prstDash val="solid"/>
          </a:ln>
        </p:spPr>
      </p:sp>
      <p:sp>
        <p:nvSpPr>
          <p:cNvPr id="3" name="Θέση σημειώσεων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Θέση κεφαλίδας 3"/>
          <p:cNvSpPr txBox="1">
            <a:spLocks noGrp="1"/>
          </p:cNvSpPr>
          <p:nvPr>
            <p:ph type="hdr" sz="quarter"/>
          </p:nvPr>
        </p:nvSpPr>
        <p:spPr>
          <a:xfrm>
            <a:off x="0" y="0"/>
            <a:ext cx="3372840" cy="502560"/>
          </a:xfrm>
          <a:prstGeom prst="rect">
            <a:avLst/>
          </a:prstGeom>
          <a:noFill/>
          <a:ln>
            <a:noFill/>
          </a:ln>
        </p:spPr>
        <p:txBody>
          <a:bodyPr vert="horz" lIns="0" tIns="0" rIns="0" bIns="0" anchorCtr="0">
            <a:noAutofit/>
          </a:bodyPr>
          <a:lstStyle>
            <a:lvl1pPr lvl="0" rtl="0" hangingPunct="0">
              <a:buNone/>
              <a:tabLst/>
              <a:defRPr lang="en-US" sz="1400" kern="1200">
                <a:latin typeface="Liberation Serif" pitchFamily="18"/>
                <a:ea typeface="Segoe UI" pitchFamily="2"/>
                <a:cs typeface="Tahoma" pitchFamily="2"/>
              </a:defRPr>
            </a:lvl1pPr>
          </a:lstStyle>
          <a:p>
            <a:pPr lvl="0"/>
            <a:endParaRPr lang="en-US"/>
          </a:p>
        </p:txBody>
      </p:sp>
      <p:sp>
        <p:nvSpPr>
          <p:cNvPr id="5" name="Θέση ημερομηνίας 4"/>
          <p:cNvSpPr txBox="1">
            <a:spLocks noGrp="1"/>
          </p:cNvSpPr>
          <p:nvPr>
            <p:ph type="dt" idx="1"/>
          </p:nvPr>
        </p:nvSpPr>
        <p:spPr>
          <a:xfrm>
            <a:off x="4399200" y="0"/>
            <a:ext cx="3372840" cy="502560"/>
          </a:xfrm>
          <a:prstGeom prst="rect">
            <a:avLst/>
          </a:prstGeom>
          <a:noFill/>
          <a:ln>
            <a:noFill/>
          </a:ln>
        </p:spPr>
        <p:txBody>
          <a:bodyPr vert="horz" lIns="0" tIns="0" rIns="0" bIns="0" anchorCtr="0">
            <a:noAutofit/>
          </a:bodyPr>
          <a:lstStyle>
            <a:lvl1pPr lvl="0" algn="r" rtl="0" hangingPunct="0">
              <a:buNone/>
              <a:tabLst/>
              <a:defRPr lang="en-US" sz="1400" kern="1200">
                <a:latin typeface="Liberation Serif" pitchFamily="18"/>
                <a:ea typeface="Segoe UI" pitchFamily="2"/>
                <a:cs typeface="Tahoma" pitchFamily="2"/>
              </a:defRPr>
            </a:lvl1pPr>
          </a:lstStyle>
          <a:p>
            <a:pPr lvl="0"/>
            <a:endParaRPr lang="en-US"/>
          </a:p>
        </p:txBody>
      </p:sp>
      <p:sp>
        <p:nvSpPr>
          <p:cNvPr id="6" name="Θέση υποσέλιδου 5"/>
          <p:cNvSpPr txBox="1">
            <a:spLocks noGrp="1"/>
          </p:cNvSpPr>
          <p:nvPr>
            <p:ph type="ftr" sz="quarter" idx="4"/>
          </p:nvPr>
        </p:nvSpPr>
        <p:spPr>
          <a:xfrm>
            <a:off x="0" y="9555480"/>
            <a:ext cx="3372840" cy="502560"/>
          </a:xfrm>
          <a:prstGeom prst="rect">
            <a:avLst/>
          </a:prstGeom>
          <a:noFill/>
          <a:ln>
            <a:noFill/>
          </a:ln>
        </p:spPr>
        <p:txBody>
          <a:bodyPr vert="horz" lIns="0" tIns="0" rIns="0" bIns="0" anchor="b" anchorCtr="0">
            <a:noAutofit/>
          </a:bodyPr>
          <a:lstStyle>
            <a:lvl1pPr lvl="0" rtl="0" hangingPunct="0">
              <a:buNone/>
              <a:tabLst/>
              <a:defRPr lang="en-US" sz="1400" kern="1200">
                <a:latin typeface="Liberation Serif" pitchFamily="18"/>
                <a:ea typeface="Segoe UI" pitchFamily="2"/>
                <a:cs typeface="Tahoma" pitchFamily="2"/>
              </a:defRPr>
            </a:lvl1pPr>
          </a:lstStyle>
          <a:p>
            <a:pPr lvl="0"/>
            <a:endParaRPr lang="en-US"/>
          </a:p>
        </p:txBody>
      </p:sp>
      <p:sp>
        <p:nvSpPr>
          <p:cNvPr id="7" name="Θέση αριθμού διαφάνειας 6"/>
          <p:cNvSpPr txBox="1">
            <a:spLocks noGrp="1"/>
          </p:cNvSpPr>
          <p:nvPr>
            <p:ph type="sldNum" sz="quarter" idx="5"/>
          </p:nvPr>
        </p:nvSpPr>
        <p:spPr>
          <a:xfrm>
            <a:off x="4399200" y="9555480"/>
            <a:ext cx="3372840" cy="502560"/>
          </a:xfrm>
          <a:prstGeom prst="rect">
            <a:avLst/>
          </a:prstGeom>
          <a:noFill/>
          <a:ln>
            <a:noFill/>
          </a:ln>
        </p:spPr>
        <p:txBody>
          <a:bodyPr vert="horz" lIns="0" tIns="0" rIns="0" bIns="0" anchor="b" anchorCtr="0">
            <a:noAutofit/>
          </a:bodyPr>
          <a:lstStyle>
            <a:lvl1pPr lvl="0" algn="r" rtl="0" hangingPunct="0">
              <a:buNone/>
              <a:tabLst/>
              <a:defRPr lang="en-US" sz="1400" kern="1200">
                <a:latin typeface="Liberation Serif" pitchFamily="18"/>
                <a:ea typeface="Segoe UI" pitchFamily="2"/>
                <a:cs typeface="Tahoma" pitchFamily="2"/>
              </a:defRPr>
            </a:lvl1pPr>
          </a:lstStyle>
          <a:p>
            <a:pPr lvl="0"/>
            <a:fld id="{134C7F9E-504B-428C-BD33-91F25BFEFE9E}" type="slidenum">
              <a:t>‹#›</a:t>
            </a:fld>
            <a:endParaRPr lang="en-US"/>
          </a:p>
        </p:txBody>
      </p:sp>
    </p:spTree>
    <p:extLst>
      <p:ext uri="{BB962C8B-B14F-4D97-AF65-F5344CB8AC3E}">
        <p14:creationId xmlns:p14="http://schemas.microsoft.com/office/powerpoint/2010/main" val="944947591"/>
      </p:ext>
    </p:extLst>
  </p:cSld>
  <p:clrMap bg1="lt1" tx1="dk1" bg2="lt2" tx2="dk2" accent1="accent1" accent2="accent2" accent3="accent3" accent4="accent4" accent5="accent5" accent6="accent6" hlink="hlink" folHlink="folHlink"/>
  <p:notesStyle>
    <a:lvl1pPr marL="216000" marR="0" indent="-216000" hangingPunct="0">
      <a:tabLst/>
      <a:defRPr lang="en-US" sz="2000" b="0" i="0" u="none" strike="noStrike" kern="1200" cap="none">
        <a:ln>
          <a:noFill/>
        </a:ln>
        <a:highlight>
          <a:scrgbClr r="0" g="0" b="0">
            <a:alpha val="0"/>
          </a:scrgbClr>
        </a:highlight>
        <a:latin typeface="Liberation Sans"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E1EC76AB-93B1-4E93-92FE-312E608CE0D7}" type="slidenum">
              <a:t>1</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DCDE370E-C961-4BFC-A3B0-5EC64911A249}" type="slidenum">
              <a:t>10</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82FF9DAA-35DF-48E2-B182-B72E1F518A8F}" type="slidenum">
              <a:t>11</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1D78BFD3-FEDD-443C-8D53-A40103167AD4}" type="slidenum">
              <a:t>12</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601ED2D0-810A-4E72-9F2F-CA8A73CE7E9E}" type="slidenum">
              <a:t>2</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FA616387-0B77-400A-B0B7-EBDA1C1F7A99}" type="slidenum">
              <a:t>3</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07019C4E-5A5C-4DEB-83F5-8065F78B279E}" type="slidenum">
              <a:t>4</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9F10EC20-8E5A-4066-86ED-84BB1CF634BF}" type="slidenum">
              <a:t>5</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27A22D8A-EBD6-420A-A9FA-EF5644B7232A}" type="slidenum">
              <a:t>6</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766074C6-336D-4E05-A8E9-950A3DBA52D6}" type="slidenum">
              <a:t>7</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98C82CDA-9BE6-4A7D-BACD-493A67F51D81}" type="slidenum">
              <a:t>8</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6"/>
          <p:cNvSpPr txBox="1">
            <a:spLocks noGrp="1"/>
          </p:cNvSpPr>
          <p:nvPr>
            <p:ph type="sldNum" sz="quarter" idx="5"/>
          </p:nvPr>
        </p:nvSpPr>
        <p:spPr>
          <a:ln/>
        </p:spPr>
        <p:txBody>
          <a:bodyPr vert="horz" lIns="0" tIns="0" rIns="0" bIns="0" anchor="b" anchorCtr="0">
            <a:noAutofit/>
          </a:bodyPr>
          <a:lstStyle/>
          <a:p>
            <a:pPr lvl="0"/>
            <a:fld id="{0565F31B-F4F2-4F59-858D-D22425CCFB6A}" type="slidenum">
              <a:t>9</a:t>
            </a:fld>
            <a:endParaRPr lang="en-US"/>
          </a:p>
        </p:txBody>
      </p:sp>
      <p:sp>
        <p:nvSpPr>
          <p:cNvPr id="2" name="Θέση εικόνας διαφάνειας 1"/>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Θέση σημειώσεων 2"/>
          <p:cNvSpPr txBox="1">
            <a:spLocks noGrp="1"/>
          </p:cNvSpPr>
          <p:nvPr>
            <p:ph type="body" sz="quarter" idx="1"/>
          </p:nvPr>
        </p:nvSpPr>
        <p:spPr/>
        <p:txBody>
          <a:bodyPr vert="horz"/>
          <a:lstStyle/>
          <a:p>
            <a:pPr rtl="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65722" y="567055"/>
            <a:ext cx="6615410" cy="2457239"/>
          </a:xfrm>
        </p:spPr>
        <p:txBody>
          <a:bodyPr anchor="b">
            <a:normAutofit/>
          </a:bodyPr>
          <a:lstStyle>
            <a:lvl1pPr algn="l">
              <a:defRPr sz="3969">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565722" y="3178309"/>
            <a:ext cx="5292328" cy="1610156"/>
          </a:xfrm>
        </p:spPr>
        <p:txBody>
          <a:bodyPr anchor="t">
            <a:normAutofit/>
          </a:bodyPr>
          <a:lstStyle>
            <a:lvl1pPr marL="0" indent="0" algn="l">
              <a:buNone/>
              <a:defRPr sz="1736">
                <a:solidFill>
                  <a:schemeClr val="bg2">
                    <a:lumMod val="75000"/>
                  </a:schemeClr>
                </a:solidFill>
              </a:defRPr>
            </a:lvl1pPr>
            <a:lvl2pPr marL="378013" indent="0" algn="ctr">
              <a:buNone/>
              <a:defRPr>
                <a:solidFill>
                  <a:schemeClr val="tx1">
                    <a:tint val="75000"/>
                  </a:schemeClr>
                </a:solidFill>
              </a:defRPr>
            </a:lvl2pPr>
            <a:lvl3pPr marL="756026" indent="0" algn="ctr">
              <a:buNone/>
              <a:defRPr>
                <a:solidFill>
                  <a:schemeClr val="tx1">
                    <a:tint val="75000"/>
                  </a:schemeClr>
                </a:solidFill>
              </a:defRPr>
            </a:lvl3pPr>
            <a:lvl4pPr marL="1134039" indent="0" algn="ctr">
              <a:buNone/>
              <a:defRPr>
                <a:solidFill>
                  <a:schemeClr val="tx1">
                    <a:tint val="75000"/>
                  </a:schemeClr>
                </a:solidFill>
              </a:defRPr>
            </a:lvl4pPr>
            <a:lvl5pPr marL="1512052" indent="0" algn="ctr">
              <a:buNone/>
              <a:defRPr>
                <a:solidFill>
                  <a:schemeClr val="tx1">
                    <a:tint val="75000"/>
                  </a:schemeClr>
                </a:solidFill>
              </a:defRPr>
            </a:lvl5pPr>
            <a:lvl6pPr marL="1890065" indent="0" algn="ctr">
              <a:buNone/>
              <a:defRPr>
                <a:solidFill>
                  <a:schemeClr val="tx1">
                    <a:tint val="75000"/>
                  </a:schemeClr>
                </a:solidFill>
              </a:defRPr>
            </a:lvl6pPr>
            <a:lvl7pPr marL="2268078" indent="0" algn="ctr">
              <a:buNone/>
              <a:defRPr>
                <a:solidFill>
                  <a:schemeClr val="tx1">
                    <a:tint val="75000"/>
                  </a:schemeClr>
                </a:solidFill>
              </a:defRPr>
            </a:lvl7pPr>
            <a:lvl8pPr marL="2646091" indent="0" algn="ctr">
              <a:buNone/>
              <a:defRPr>
                <a:solidFill>
                  <a:schemeClr val="tx1">
                    <a:tint val="75000"/>
                  </a:schemeClr>
                </a:solidFill>
              </a:defRPr>
            </a:lvl8pPr>
            <a:lvl9pPr marL="3024104"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50ED11D-A03B-46D5-986A-508D99E2EBCB}" type="slidenum">
              <a:rPr lang="en-US" smtClean="0"/>
              <a:t>‹#›</a:t>
            </a:fld>
            <a:endParaRPr lang="en-US"/>
          </a:p>
        </p:txBody>
      </p:sp>
      <p:cxnSp>
        <p:nvCxnSpPr>
          <p:cNvPr id="16" name="Straight Connector 15"/>
          <p:cNvCxnSpPr/>
          <p:nvPr/>
        </p:nvCxnSpPr>
        <p:spPr>
          <a:xfrm flipH="1">
            <a:off x="6803109" y="7001"/>
            <a:ext cx="3150195" cy="3150306"/>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5050375" y="75694"/>
            <a:ext cx="5027625" cy="502780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982746" y="189018"/>
            <a:ext cx="4095254" cy="4095397"/>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6065438" y="26690"/>
            <a:ext cx="4012563" cy="4012703"/>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6486778" y="504050"/>
            <a:ext cx="3591222" cy="359134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2485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17" name="Picture Placeholder 2"/>
          <p:cNvSpPr>
            <a:spLocks noGrp="1" noChangeAspect="1"/>
          </p:cNvSpPr>
          <p:nvPr>
            <p:ph type="pic" idx="13"/>
          </p:nvPr>
        </p:nvSpPr>
        <p:spPr>
          <a:xfrm>
            <a:off x="567035" y="441043"/>
            <a:ext cx="8945242" cy="2583251"/>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el-GR" smtClean="0"/>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756049" y="3178308"/>
            <a:ext cx="6866111" cy="378037"/>
          </a:xfrm>
        </p:spPr>
        <p:txBody>
          <a:bodyPr anchor="t">
            <a:normAutofit/>
          </a:bodyPr>
          <a:lstStyle>
            <a:lvl1pPr marL="0" indent="0">
              <a:buFontTx/>
              <a:buNone/>
              <a:defRPr sz="1323"/>
            </a:lvl1pPr>
            <a:lvl2pPr marL="378013" indent="0">
              <a:buFontTx/>
              <a:buNone/>
              <a:defRPr/>
            </a:lvl2pPr>
            <a:lvl3pPr marL="756026" indent="0">
              <a:buFontTx/>
              <a:buNone/>
              <a:defRPr/>
            </a:lvl3pPr>
            <a:lvl4pPr marL="1134039" indent="0">
              <a:buFontTx/>
              <a:buNone/>
              <a:defRPr/>
            </a:lvl4pPr>
            <a:lvl5pPr marL="1512052" indent="0">
              <a:buFontTx/>
              <a:buNone/>
              <a:defRPr/>
            </a:lvl5pPr>
          </a:lstStyle>
          <a:p>
            <a:pPr lvl="0"/>
            <a:r>
              <a:rPr lang="el-GR" smtClean="0"/>
              <a:t>Επεξεργασία στυλ υποδείγματος κειμένου</a:t>
            </a:r>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74388B6E-D2AA-401D-84A5-76B10820B00F}" type="slidenum">
              <a:rPr lang="en-US" smtClean="0"/>
              <a:t>‹#›</a:t>
            </a:fld>
            <a:endParaRPr lang="en-US"/>
          </a:p>
        </p:txBody>
      </p:sp>
    </p:spTree>
    <p:extLst>
      <p:ext uri="{BB962C8B-B14F-4D97-AF65-F5344CB8AC3E}">
        <p14:creationId xmlns:p14="http://schemas.microsoft.com/office/powerpoint/2010/main" val="869033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65723" y="567055"/>
            <a:ext cx="8316516" cy="2268220"/>
          </a:xfrm>
        </p:spPr>
        <p:txBody>
          <a:bodyPr anchor="ctr">
            <a:normAutofit/>
          </a:bodyPr>
          <a:lstStyle>
            <a:lvl1pPr algn="l">
              <a:defRPr sz="2646"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565722" y="3402330"/>
            <a:ext cx="7057750" cy="1554151"/>
          </a:xfrm>
        </p:spPr>
        <p:txBody>
          <a:bodyPr anchor="ctr">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4388B6E-D2AA-401D-84A5-76B10820B00F}" type="slidenum">
              <a:rPr lang="en-US" smtClean="0"/>
              <a:t>‹#›</a:t>
            </a:fld>
            <a:endParaRPr lang="en-US"/>
          </a:p>
        </p:txBody>
      </p:sp>
    </p:spTree>
    <p:extLst>
      <p:ext uri="{BB962C8B-B14F-4D97-AF65-F5344CB8AC3E}">
        <p14:creationId xmlns:p14="http://schemas.microsoft.com/office/powerpoint/2010/main" val="2526067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43745" y="567055"/>
            <a:ext cx="7560470" cy="2268220"/>
          </a:xfrm>
        </p:spPr>
        <p:txBody>
          <a:bodyPr anchor="ctr">
            <a:normAutofit/>
          </a:bodyPr>
          <a:lstStyle>
            <a:lvl1pPr algn="l">
              <a:defRPr sz="2646"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195761" y="2835275"/>
            <a:ext cx="7056438" cy="315031"/>
          </a:xfrm>
        </p:spPr>
        <p:txBody>
          <a:bodyPr anchor="ctr"/>
          <a:lstStyle>
            <a:lvl1pPr marL="0" indent="0">
              <a:buFontTx/>
              <a:buNone/>
              <a:defRPr/>
            </a:lvl1pPr>
            <a:lvl2pPr marL="378013" indent="0">
              <a:buFontTx/>
              <a:buNone/>
              <a:defRPr/>
            </a:lvl2pPr>
            <a:lvl3pPr marL="756026" indent="0">
              <a:buFontTx/>
              <a:buNone/>
              <a:defRPr/>
            </a:lvl3pPr>
            <a:lvl4pPr marL="1134039" indent="0">
              <a:buFontTx/>
              <a:buNone/>
              <a:defRPr/>
            </a:lvl4pPr>
            <a:lvl5pPr marL="1512052"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565723" y="3556346"/>
            <a:ext cx="7056438" cy="1393134"/>
          </a:xfrm>
        </p:spPr>
        <p:txBody>
          <a:bodyPr anchor="ctr">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4388B6E-D2AA-401D-84A5-76B10820B00F}" type="slidenum">
              <a:rPr lang="en-US" smtClean="0"/>
              <a:t>‹#›</a:t>
            </a:fld>
            <a:endParaRPr lang="en-US"/>
          </a:p>
        </p:txBody>
      </p:sp>
      <p:sp>
        <p:nvSpPr>
          <p:cNvPr id="14" name="TextBox 13"/>
          <p:cNvSpPr txBox="1"/>
          <p:nvPr/>
        </p:nvSpPr>
        <p:spPr>
          <a:xfrm>
            <a:off x="439714" y="671587"/>
            <a:ext cx="504031" cy="483523"/>
          </a:xfrm>
          <a:prstGeom prst="rect">
            <a:avLst/>
          </a:prstGeom>
        </p:spPr>
        <p:txBody>
          <a:bodyPr vert="horz" lIns="75605" tIns="37802" rIns="75605" bIns="37802" rtlCol="0" anchor="ctr">
            <a:noAutofit/>
          </a:bodyPr>
          <a:lstStyle/>
          <a:p>
            <a:pPr lvl="0"/>
            <a:r>
              <a:rPr lang="en-US" sz="6614" dirty="0">
                <a:solidFill>
                  <a:schemeClr val="tx1"/>
                </a:solidFill>
                <a:effectLst/>
              </a:rPr>
              <a:t>“</a:t>
            </a:r>
          </a:p>
        </p:txBody>
      </p:sp>
      <p:sp>
        <p:nvSpPr>
          <p:cNvPr id="15" name="TextBox 14"/>
          <p:cNvSpPr txBox="1"/>
          <p:nvPr/>
        </p:nvSpPr>
        <p:spPr>
          <a:xfrm>
            <a:off x="8504214" y="2289223"/>
            <a:ext cx="504031" cy="483523"/>
          </a:xfrm>
          <a:prstGeom prst="rect">
            <a:avLst/>
          </a:prstGeom>
        </p:spPr>
        <p:txBody>
          <a:bodyPr vert="horz" lIns="75605" tIns="37802" rIns="75605" bIns="37802"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val="881899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565722" y="2835275"/>
            <a:ext cx="7056438" cy="1403498"/>
          </a:xfrm>
        </p:spPr>
        <p:txBody>
          <a:bodyPr anchor="b">
            <a:normAutofit/>
          </a:bodyPr>
          <a:lstStyle>
            <a:lvl1pPr algn="l">
              <a:defRPr sz="2646"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565721" y="4244215"/>
            <a:ext cx="7057752" cy="711423"/>
          </a:xfrm>
        </p:spPr>
        <p:txBody>
          <a:bodyPr anchor="t">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4388B6E-D2AA-401D-84A5-76B10820B00F}" type="slidenum">
              <a:rPr lang="en-US" smtClean="0"/>
              <a:t>‹#›</a:t>
            </a:fld>
            <a:endParaRPr lang="en-US"/>
          </a:p>
        </p:txBody>
      </p:sp>
    </p:spTree>
    <p:extLst>
      <p:ext uri="{BB962C8B-B14F-4D97-AF65-F5344CB8AC3E}">
        <p14:creationId xmlns:p14="http://schemas.microsoft.com/office/powerpoint/2010/main" val="3094801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43746" y="567055"/>
            <a:ext cx="7560469" cy="2268220"/>
          </a:xfrm>
        </p:spPr>
        <p:txBody>
          <a:bodyPr anchor="ctr">
            <a:normAutofit/>
          </a:bodyPr>
          <a:lstStyle>
            <a:lvl1pPr algn="l">
              <a:defRPr sz="2646"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565723" y="3248315"/>
            <a:ext cx="7056438" cy="868084"/>
          </a:xfrm>
        </p:spPr>
        <p:txBody>
          <a:bodyPr vert="horz" lIns="91440" tIns="45720" rIns="91440" bIns="45720" rtlCol="0" anchor="b">
            <a:normAutofit/>
          </a:bodyPr>
          <a:lstStyle>
            <a:lvl1pPr>
              <a:buNone/>
              <a:defRPr lang="en-US" sz="1984" b="0" cap="all" dirty="0">
                <a:ln w="3175" cmpd="sng">
                  <a:noFill/>
                </a:ln>
                <a:solidFill>
                  <a:schemeClr val="tx1"/>
                </a:solidFill>
                <a:effectLst/>
              </a:defRPr>
            </a:lvl1pPr>
          </a:lstStyle>
          <a:p>
            <a:pPr marL="0" lvl="0">
              <a:spcBef>
                <a:spcPct val="0"/>
              </a:spcBef>
              <a:buNone/>
            </a:pPr>
            <a:r>
              <a:rPr lang="el-GR" smtClean="0"/>
              <a:t>Επεξεργασία στυλ υποδείγματος κειμένου</a:t>
            </a:r>
          </a:p>
        </p:txBody>
      </p:sp>
      <p:sp>
        <p:nvSpPr>
          <p:cNvPr id="3" name="Text Placeholder 2"/>
          <p:cNvSpPr>
            <a:spLocks noGrp="1"/>
          </p:cNvSpPr>
          <p:nvPr>
            <p:ph type="body" idx="1"/>
          </p:nvPr>
        </p:nvSpPr>
        <p:spPr>
          <a:xfrm>
            <a:off x="565722" y="4116400"/>
            <a:ext cx="7056438" cy="840081"/>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4388B6E-D2AA-401D-84A5-76B10820B00F}" type="slidenum">
              <a:rPr lang="en-US" smtClean="0"/>
              <a:t>‹#›</a:t>
            </a:fld>
            <a:endParaRPr lang="en-US"/>
          </a:p>
        </p:txBody>
      </p:sp>
      <p:sp>
        <p:nvSpPr>
          <p:cNvPr id="11" name="TextBox 10"/>
          <p:cNvSpPr txBox="1"/>
          <p:nvPr/>
        </p:nvSpPr>
        <p:spPr>
          <a:xfrm>
            <a:off x="439714" y="671587"/>
            <a:ext cx="504031" cy="483523"/>
          </a:xfrm>
          <a:prstGeom prst="rect">
            <a:avLst/>
          </a:prstGeom>
        </p:spPr>
        <p:txBody>
          <a:bodyPr vert="horz" lIns="75605" tIns="37802" rIns="75605" bIns="37802" rtlCol="0" anchor="ctr">
            <a:noAutofit/>
          </a:bodyPr>
          <a:lstStyle/>
          <a:p>
            <a:pPr lvl="0"/>
            <a:r>
              <a:rPr lang="en-US" sz="6614" dirty="0">
                <a:solidFill>
                  <a:schemeClr val="tx1"/>
                </a:solidFill>
                <a:effectLst/>
              </a:rPr>
              <a:t>“</a:t>
            </a:r>
          </a:p>
        </p:txBody>
      </p:sp>
      <p:sp>
        <p:nvSpPr>
          <p:cNvPr id="12" name="TextBox 11"/>
          <p:cNvSpPr txBox="1"/>
          <p:nvPr/>
        </p:nvSpPr>
        <p:spPr>
          <a:xfrm>
            <a:off x="8504214" y="2289223"/>
            <a:ext cx="504031" cy="483523"/>
          </a:xfrm>
          <a:prstGeom prst="rect">
            <a:avLst/>
          </a:prstGeom>
        </p:spPr>
        <p:txBody>
          <a:bodyPr vert="horz" lIns="75605" tIns="37802" rIns="75605" bIns="37802"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val="3560307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565723" y="567055"/>
            <a:ext cx="8316516" cy="2268220"/>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565722" y="3248316"/>
            <a:ext cx="7056438" cy="693067"/>
          </a:xfrm>
        </p:spPr>
        <p:txBody>
          <a:bodyPr vert="horz" lIns="91440" tIns="45720" rIns="91440" bIns="45720" rtlCol="0" anchor="b">
            <a:normAutofit/>
          </a:bodyPr>
          <a:lstStyle>
            <a:lvl1pPr>
              <a:buNone/>
              <a:defRPr lang="en-US" sz="1984" b="0" cap="all" dirty="0">
                <a:ln w="3175" cmpd="sng">
                  <a:noFill/>
                </a:ln>
                <a:solidFill>
                  <a:schemeClr val="tx1"/>
                </a:solidFill>
                <a:effectLst/>
              </a:defRPr>
            </a:lvl1pPr>
          </a:lstStyle>
          <a:p>
            <a:pPr marL="0" lvl="0">
              <a:spcBef>
                <a:spcPct val="0"/>
              </a:spcBef>
              <a:buNone/>
            </a:pPr>
            <a:r>
              <a:rPr lang="el-GR" smtClean="0"/>
              <a:t>Επεξεργασία στυλ υποδείγματος κειμένου</a:t>
            </a:r>
          </a:p>
        </p:txBody>
      </p:sp>
      <p:sp>
        <p:nvSpPr>
          <p:cNvPr id="3" name="Text Placeholder 2"/>
          <p:cNvSpPr>
            <a:spLocks noGrp="1"/>
          </p:cNvSpPr>
          <p:nvPr>
            <p:ph type="body" idx="1"/>
          </p:nvPr>
        </p:nvSpPr>
        <p:spPr>
          <a:xfrm>
            <a:off x="565722" y="3941381"/>
            <a:ext cx="7056438" cy="1015099"/>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4388B6E-D2AA-401D-84A5-76B10820B00F}" type="slidenum">
              <a:rPr lang="en-US" smtClean="0"/>
              <a:t>‹#›</a:t>
            </a:fld>
            <a:endParaRPr lang="en-US"/>
          </a:p>
        </p:txBody>
      </p:sp>
    </p:spTree>
    <p:extLst>
      <p:ext uri="{BB962C8B-B14F-4D97-AF65-F5344CB8AC3E}">
        <p14:creationId xmlns:p14="http://schemas.microsoft.com/office/powerpoint/2010/main" val="2817472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056E5571-A095-44B0-8163-A6214A98EF09}" type="slidenum">
              <a:rPr lang="en-US" smtClean="0"/>
              <a:t>‹#›</a:t>
            </a:fld>
            <a:endParaRPr lang="en-US"/>
          </a:p>
        </p:txBody>
      </p:sp>
    </p:spTree>
    <p:extLst>
      <p:ext uri="{BB962C8B-B14F-4D97-AF65-F5344CB8AC3E}">
        <p14:creationId xmlns:p14="http://schemas.microsoft.com/office/powerpoint/2010/main" val="1756983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133" y="567055"/>
            <a:ext cx="1701105" cy="3780367"/>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567035" y="567055"/>
            <a:ext cx="6468401" cy="4389426"/>
          </a:xfrm>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5A312898-35AE-4720-AC98-3EA0BF1B01F0}" type="slidenum">
              <a:rPr lang="en-US" smtClean="0"/>
              <a:t>‹#›</a:t>
            </a:fld>
            <a:endParaRPr lang="en-US"/>
          </a:p>
        </p:txBody>
      </p:sp>
    </p:spTree>
    <p:extLst>
      <p:ext uri="{BB962C8B-B14F-4D97-AF65-F5344CB8AC3E}">
        <p14:creationId xmlns:p14="http://schemas.microsoft.com/office/powerpoint/2010/main" val="262271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F8FAE620-2533-43A9-BF20-ABC279C572C7}" type="slidenum">
              <a:rPr lang="en-US" smtClean="0"/>
              <a:t>‹#›</a:t>
            </a:fld>
            <a:endParaRPr lang="en-US"/>
          </a:p>
        </p:txBody>
      </p:sp>
    </p:spTree>
    <p:extLst>
      <p:ext uri="{BB962C8B-B14F-4D97-AF65-F5344CB8AC3E}">
        <p14:creationId xmlns:p14="http://schemas.microsoft.com/office/powerpoint/2010/main" val="268843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565722" y="1659161"/>
            <a:ext cx="7056438" cy="1886545"/>
          </a:xfrm>
        </p:spPr>
        <p:txBody>
          <a:bodyPr anchor="b">
            <a:normAutofit/>
          </a:bodyPr>
          <a:lstStyle>
            <a:lvl1pPr algn="l">
              <a:defRPr sz="2976"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565723" y="3717361"/>
            <a:ext cx="7056438" cy="1239120"/>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6C06B3DB-45F3-4D03-AEA2-9AD9680B0702}" type="slidenum">
              <a:rPr lang="en-US" smtClean="0"/>
              <a:t>‹#›</a:t>
            </a:fld>
            <a:endParaRPr lang="en-US"/>
          </a:p>
        </p:txBody>
      </p:sp>
    </p:spTree>
    <p:extLst>
      <p:ext uri="{BB962C8B-B14F-4D97-AF65-F5344CB8AC3E}">
        <p14:creationId xmlns:p14="http://schemas.microsoft.com/office/powerpoint/2010/main" val="74506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565722" y="567056"/>
            <a:ext cx="4082566" cy="298929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802298" y="567056"/>
            <a:ext cx="4079940" cy="2989289"/>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343678C0-4BF5-4261-96DA-FA372F75E5E0}" type="slidenum">
              <a:rPr lang="en-US" smtClean="0"/>
              <a:t>‹#›</a:t>
            </a:fld>
            <a:endParaRPr lang="en-US"/>
          </a:p>
        </p:txBody>
      </p:sp>
    </p:spTree>
    <p:extLst>
      <p:ext uri="{BB962C8B-B14F-4D97-AF65-F5344CB8AC3E}">
        <p14:creationId xmlns:p14="http://schemas.microsoft.com/office/powerpoint/2010/main" val="415271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803739" y="567055"/>
            <a:ext cx="3844550" cy="476483"/>
          </a:xfrm>
        </p:spPr>
        <p:txBody>
          <a:bodyPr anchor="b">
            <a:noAutofit/>
          </a:bodyPr>
          <a:lstStyle>
            <a:lvl1pPr marL="0" indent="0">
              <a:buNone/>
              <a:defRPr sz="2315" b="0">
                <a:solidFill>
                  <a:schemeClr val="tx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565722" y="1050539"/>
            <a:ext cx="4082566" cy="2505806"/>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26311" y="567055"/>
            <a:ext cx="3857240" cy="476483"/>
          </a:xfrm>
        </p:spPr>
        <p:txBody>
          <a:bodyPr anchor="b">
            <a:noAutofit/>
          </a:bodyPr>
          <a:lstStyle>
            <a:lvl1pPr marL="0" indent="0">
              <a:buNone/>
              <a:defRPr sz="2315" b="0">
                <a:solidFill>
                  <a:schemeClr val="tx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4800984" y="1043538"/>
            <a:ext cx="4075566" cy="2505806"/>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908F6A39-D705-46EA-A0AE-D57EB4D90D25}" type="slidenum">
              <a:rPr lang="en-US" smtClean="0"/>
              <a:t>‹#›</a:t>
            </a:fld>
            <a:endParaRPr lang="en-US"/>
          </a:p>
        </p:txBody>
      </p:sp>
    </p:spTree>
    <p:extLst>
      <p:ext uri="{BB962C8B-B14F-4D97-AF65-F5344CB8AC3E}">
        <p14:creationId xmlns:p14="http://schemas.microsoft.com/office/powerpoint/2010/main" val="78799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BAD0A36B-1217-4FB5-8693-2079CC3E1C97}" type="slidenum">
              <a:rPr lang="en-US" smtClean="0"/>
              <a:t>‹#›</a:t>
            </a:fld>
            <a:endParaRPr lang="en-US"/>
          </a:p>
        </p:txBody>
      </p:sp>
    </p:spTree>
    <p:extLst>
      <p:ext uri="{BB962C8B-B14F-4D97-AF65-F5344CB8AC3E}">
        <p14:creationId xmlns:p14="http://schemas.microsoft.com/office/powerpoint/2010/main" val="41213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0598C432-BD71-4E5F-A4E8-ABBCD8ED0B01}" type="slidenum">
              <a:rPr lang="en-US" smtClean="0"/>
              <a:t>‹#›</a:t>
            </a:fld>
            <a:endParaRPr lang="en-US"/>
          </a:p>
        </p:txBody>
      </p:sp>
    </p:spTree>
    <p:extLst>
      <p:ext uri="{BB962C8B-B14F-4D97-AF65-F5344CB8AC3E}">
        <p14:creationId xmlns:p14="http://schemas.microsoft.com/office/powerpoint/2010/main" val="245724922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58050" y="567055"/>
            <a:ext cx="3024188" cy="1134110"/>
          </a:xfrm>
        </p:spPr>
        <p:txBody>
          <a:bodyPr anchor="b">
            <a:normAutofit/>
          </a:bodyPr>
          <a:lstStyle>
            <a:lvl1pPr algn="l">
              <a:defRPr sz="1984" b="0"/>
            </a:lvl1pPr>
          </a:lstStyle>
          <a:p>
            <a:r>
              <a:rPr lang="el-GR" smtClean="0"/>
              <a:t>Στυλ κύριου τίτλου</a:t>
            </a:r>
            <a:endParaRPr lang="en-US" dirty="0"/>
          </a:p>
        </p:txBody>
      </p:sp>
      <p:sp>
        <p:nvSpPr>
          <p:cNvPr id="3" name="Content Placeholder 2"/>
          <p:cNvSpPr>
            <a:spLocks noGrp="1"/>
          </p:cNvSpPr>
          <p:nvPr>
            <p:ph idx="1"/>
          </p:nvPr>
        </p:nvSpPr>
        <p:spPr>
          <a:xfrm>
            <a:off x="565722" y="567055"/>
            <a:ext cx="4914306" cy="4389426"/>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858050" y="1827177"/>
            <a:ext cx="3024188" cy="1729168"/>
          </a:xfrm>
        </p:spPr>
        <p:txBody>
          <a:bodyPr anchor="t">
            <a:normAutofit/>
          </a:bodyPr>
          <a:lstStyle>
            <a:lvl1pPr marL="0" indent="0">
              <a:buNone/>
              <a:defRPr sz="1323"/>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0E15189B-DD75-48F6-A3EA-32FF972D06AA}" type="slidenum">
              <a:rPr lang="en-US" smtClean="0"/>
              <a:t>‹#›</a:t>
            </a:fld>
            <a:endParaRPr lang="en-US"/>
          </a:p>
        </p:txBody>
      </p:sp>
    </p:spTree>
    <p:extLst>
      <p:ext uri="{BB962C8B-B14F-4D97-AF65-F5344CB8AC3E}">
        <p14:creationId xmlns:p14="http://schemas.microsoft.com/office/powerpoint/2010/main" val="328641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904929" y="1197116"/>
            <a:ext cx="4977309" cy="945092"/>
          </a:xfrm>
        </p:spPr>
        <p:txBody>
          <a:bodyPr anchor="b">
            <a:normAutofit/>
          </a:bodyPr>
          <a:lstStyle>
            <a:lvl1pPr algn="l">
              <a:defRPr sz="2315"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817738" y="756073"/>
            <a:ext cx="2712784" cy="3780367"/>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3904929" y="2296223"/>
            <a:ext cx="4978622" cy="1694164"/>
          </a:xfrm>
        </p:spPr>
        <p:txBody>
          <a:bodyPr anchor="t">
            <a:normAutofit/>
          </a:bodyPr>
          <a:lstStyle>
            <a:lvl1pPr marL="0" indent="0">
              <a:buNone/>
              <a:defRPr sz="148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8B93BB58-45FD-4005-930B-B39AFBF4A30A}" type="slidenum">
              <a:rPr lang="en-US" smtClean="0"/>
              <a:t>‹#›</a:t>
            </a:fld>
            <a:endParaRPr lang="en-US"/>
          </a:p>
        </p:txBody>
      </p:sp>
    </p:spTree>
    <p:extLst>
      <p:ext uri="{BB962C8B-B14F-4D97-AF65-F5344CB8AC3E}">
        <p14:creationId xmlns:p14="http://schemas.microsoft.com/office/powerpoint/2010/main" val="420236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7612533" y="2450238"/>
            <a:ext cx="2465469" cy="2653258"/>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65722" y="3710359"/>
            <a:ext cx="7056438" cy="1246121"/>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565722" y="567056"/>
            <a:ext cx="7056438" cy="2989290"/>
          </a:xfrm>
          <a:prstGeom prst="rect">
            <a:avLst/>
          </a:prstGeom>
        </p:spPr>
        <p:txBody>
          <a:bodyPr vert="horz" lIns="91440" tIns="45720" rIns="91440" bIns="45720" rtlCol="0"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8189195" y="5103496"/>
            <a:ext cx="1323082" cy="301904"/>
          </a:xfrm>
          <a:prstGeom prst="rect">
            <a:avLst/>
          </a:prstGeom>
        </p:spPr>
        <p:txBody>
          <a:bodyPr vert="horz" lIns="91440" tIns="45720" rIns="91440" bIns="45720" rtlCol="0" anchor="t"/>
          <a:lstStyle>
            <a:lvl1pPr algn="r">
              <a:defRPr sz="827" b="0" i="0">
                <a:solidFill>
                  <a:schemeClr val="bg2">
                    <a:lumMod val="50000"/>
                  </a:schemeClr>
                </a:solidFill>
                <a:effectLst/>
                <a:latin typeface="+mn-lt"/>
              </a:defRPr>
            </a:lvl1pPr>
          </a:lstStyle>
          <a:p>
            <a:pPr lvl="0"/>
            <a:endParaRPr lang="en-US"/>
          </a:p>
        </p:txBody>
      </p:sp>
      <p:sp>
        <p:nvSpPr>
          <p:cNvPr id="5" name="Footer Placeholder 4"/>
          <p:cNvSpPr>
            <a:spLocks noGrp="1"/>
          </p:cNvSpPr>
          <p:nvPr>
            <p:ph type="ftr" sz="quarter" idx="3"/>
          </p:nvPr>
        </p:nvSpPr>
        <p:spPr>
          <a:xfrm>
            <a:off x="565722" y="5103496"/>
            <a:ext cx="6237387" cy="301904"/>
          </a:xfrm>
          <a:prstGeom prst="rect">
            <a:avLst/>
          </a:prstGeom>
        </p:spPr>
        <p:txBody>
          <a:bodyPr vert="horz" lIns="91440" tIns="45720" rIns="91440" bIns="45720" rtlCol="0" anchor="t"/>
          <a:lstStyle>
            <a:lvl1pPr algn="l">
              <a:defRPr sz="827" b="0" i="0">
                <a:solidFill>
                  <a:schemeClr val="bg2">
                    <a:lumMod val="50000"/>
                  </a:schemeClr>
                </a:solidFill>
                <a:effectLst/>
                <a:latin typeface="+mn-lt"/>
              </a:defRPr>
            </a:lvl1pPr>
          </a:lstStyle>
          <a:p>
            <a:pPr lvl="0"/>
            <a:endParaRPr lang="en-US"/>
          </a:p>
        </p:txBody>
      </p:sp>
      <p:sp>
        <p:nvSpPr>
          <p:cNvPr id="6" name="Slide Number Placeholder 5"/>
          <p:cNvSpPr>
            <a:spLocks noGrp="1"/>
          </p:cNvSpPr>
          <p:nvPr>
            <p:ph type="sldNum" sz="quarter" idx="4"/>
          </p:nvPr>
        </p:nvSpPr>
        <p:spPr>
          <a:xfrm>
            <a:off x="8568532" y="4612573"/>
            <a:ext cx="944434" cy="553929"/>
          </a:xfrm>
          <a:prstGeom prst="rect">
            <a:avLst/>
          </a:prstGeom>
        </p:spPr>
        <p:txBody>
          <a:bodyPr vert="horz" lIns="91440" tIns="45720" rIns="91440" bIns="45720" rtlCol="0" anchor="b"/>
          <a:lstStyle>
            <a:lvl1pPr algn="r">
              <a:defRPr sz="2646" b="0" i="0">
                <a:solidFill>
                  <a:schemeClr val="bg2">
                    <a:lumMod val="50000"/>
                  </a:schemeClr>
                </a:solidFill>
                <a:effectLst/>
                <a:latin typeface="+mn-lt"/>
              </a:defRPr>
            </a:lvl1pPr>
          </a:lstStyle>
          <a:p>
            <a:pPr lvl="0"/>
            <a:fld id="{74388B6E-D2AA-401D-84A5-76B10820B00F}" type="slidenum">
              <a:rPr lang="en-US" smtClean="0"/>
              <a:t>‹#›</a:t>
            </a:fld>
            <a:endParaRPr lang="en-US"/>
          </a:p>
        </p:txBody>
      </p:sp>
    </p:spTree>
    <p:extLst>
      <p:ext uri="{BB962C8B-B14F-4D97-AF65-F5344CB8AC3E}">
        <p14:creationId xmlns:p14="http://schemas.microsoft.com/office/powerpoint/2010/main" val="36835677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378013" rtl="0" eaLnBrk="1" latinLnBrk="0" hangingPunct="1">
        <a:spcBef>
          <a:spcPct val="0"/>
        </a:spcBef>
        <a:buNone/>
        <a:defRPr sz="2976"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36258"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654" kern="1200" cap="none">
          <a:solidFill>
            <a:schemeClr val="bg2">
              <a:lumMod val="75000"/>
            </a:schemeClr>
          </a:solidFill>
          <a:effectLst/>
          <a:latin typeface="+mn-lt"/>
          <a:ea typeface="+mn-ea"/>
          <a:cs typeface="+mn-cs"/>
        </a:defRPr>
      </a:lvl1pPr>
      <a:lvl2pPr marL="614271"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488" kern="1200" cap="none">
          <a:solidFill>
            <a:schemeClr val="bg2">
              <a:lumMod val="75000"/>
            </a:schemeClr>
          </a:solidFill>
          <a:effectLst/>
          <a:latin typeface="+mn-lt"/>
          <a:ea typeface="+mn-ea"/>
          <a:cs typeface="+mn-cs"/>
        </a:defRPr>
      </a:lvl2pPr>
      <a:lvl3pPr marL="992284"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323" kern="1200" cap="none">
          <a:solidFill>
            <a:schemeClr val="bg2">
              <a:lumMod val="75000"/>
            </a:schemeClr>
          </a:solidFill>
          <a:effectLst/>
          <a:latin typeface="+mn-lt"/>
          <a:ea typeface="+mn-ea"/>
          <a:cs typeface="+mn-cs"/>
        </a:defRPr>
      </a:lvl3pPr>
      <a:lvl4pPr marL="1275794" indent="-141755"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4pPr>
      <a:lvl5pPr marL="1653807" indent="-141755"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5pPr>
      <a:lvl6pPr marL="2079071"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6pPr>
      <a:lvl7pPr marL="2457084"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7pPr>
      <a:lvl8pPr marL="2835097"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8pPr>
      <a:lvl9pPr marL="3213110"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9pPr>
    </p:bodyStyle>
    <p:otherStyle>
      <a:defPPr>
        <a:defRPr lang="en-US"/>
      </a:defPPr>
      <a:lvl1pPr marL="0" algn="l" defTabSz="378013" rtl="0" eaLnBrk="1" latinLnBrk="0" hangingPunct="1">
        <a:defRPr sz="1488" kern="1200">
          <a:solidFill>
            <a:schemeClr val="tx1"/>
          </a:solidFill>
          <a:latin typeface="+mn-lt"/>
          <a:ea typeface="+mn-ea"/>
          <a:cs typeface="+mn-cs"/>
        </a:defRPr>
      </a:lvl1pPr>
      <a:lvl2pPr marL="378013" algn="l" defTabSz="378013" rtl="0" eaLnBrk="1" latinLnBrk="0" hangingPunct="1">
        <a:defRPr sz="1488" kern="1200">
          <a:solidFill>
            <a:schemeClr val="tx1"/>
          </a:solidFill>
          <a:latin typeface="+mn-lt"/>
          <a:ea typeface="+mn-ea"/>
          <a:cs typeface="+mn-cs"/>
        </a:defRPr>
      </a:lvl2pPr>
      <a:lvl3pPr marL="756026" algn="l" defTabSz="378013" rtl="0" eaLnBrk="1" latinLnBrk="0" hangingPunct="1">
        <a:defRPr sz="1488" kern="1200">
          <a:solidFill>
            <a:schemeClr val="tx1"/>
          </a:solidFill>
          <a:latin typeface="+mn-lt"/>
          <a:ea typeface="+mn-ea"/>
          <a:cs typeface="+mn-cs"/>
        </a:defRPr>
      </a:lvl3pPr>
      <a:lvl4pPr marL="1134039" algn="l" defTabSz="378013" rtl="0" eaLnBrk="1" latinLnBrk="0" hangingPunct="1">
        <a:defRPr sz="1488" kern="1200">
          <a:solidFill>
            <a:schemeClr val="tx1"/>
          </a:solidFill>
          <a:latin typeface="+mn-lt"/>
          <a:ea typeface="+mn-ea"/>
          <a:cs typeface="+mn-cs"/>
        </a:defRPr>
      </a:lvl4pPr>
      <a:lvl5pPr marL="1512052" algn="l" defTabSz="378013" rtl="0" eaLnBrk="1" latinLnBrk="0" hangingPunct="1">
        <a:defRPr sz="1488" kern="1200">
          <a:solidFill>
            <a:schemeClr val="tx1"/>
          </a:solidFill>
          <a:latin typeface="+mn-lt"/>
          <a:ea typeface="+mn-ea"/>
          <a:cs typeface="+mn-cs"/>
        </a:defRPr>
      </a:lvl5pPr>
      <a:lvl6pPr marL="1890065" algn="l" defTabSz="378013" rtl="0" eaLnBrk="1" latinLnBrk="0" hangingPunct="1">
        <a:defRPr sz="1488" kern="1200">
          <a:solidFill>
            <a:schemeClr val="tx1"/>
          </a:solidFill>
          <a:latin typeface="+mn-lt"/>
          <a:ea typeface="+mn-ea"/>
          <a:cs typeface="+mn-cs"/>
        </a:defRPr>
      </a:lvl6pPr>
      <a:lvl7pPr marL="2268078" algn="l" defTabSz="378013" rtl="0" eaLnBrk="1" latinLnBrk="0" hangingPunct="1">
        <a:defRPr sz="1488" kern="1200">
          <a:solidFill>
            <a:schemeClr val="tx1"/>
          </a:solidFill>
          <a:latin typeface="+mn-lt"/>
          <a:ea typeface="+mn-ea"/>
          <a:cs typeface="+mn-cs"/>
        </a:defRPr>
      </a:lvl7pPr>
      <a:lvl8pPr marL="2646091" algn="l" defTabSz="378013" rtl="0" eaLnBrk="1" latinLnBrk="0" hangingPunct="1">
        <a:defRPr sz="1488" kern="1200">
          <a:solidFill>
            <a:schemeClr val="tx1"/>
          </a:solidFill>
          <a:latin typeface="+mn-lt"/>
          <a:ea typeface="+mn-ea"/>
          <a:cs typeface="+mn-cs"/>
        </a:defRPr>
      </a:lvl8pPr>
      <a:lvl9pPr marL="3024104" algn="l" defTabSz="37801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132282" y="2240691"/>
            <a:ext cx="8940281" cy="2767914"/>
          </a:xfrm>
        </p:spPr>
        <p:txBody>
          <a:bodyPr vert="horz">
            <a:normAutofit/>
          </a:bodyPr>
          <a:lstStyle/>
          <a:p>
            <a:pPr lvl="0" rtl="0"/>
            <a:r>
              <a:rPr lang="el-GR" dirty="0" smtClean="0"/>
              <a:t>                </a:t>
            </a:r>
            <a:r>
              <a:rPr lang="en-US" sz="3100" i="1" dirty="0" smtClean="0">
                <a:latin typeface="Calibri" panose="020F0502020204030204" pitchFamily="34" charset="0"/>
                <a:ea typeface="Calibri" panose="020F0502020204030204" pitchFamily="34" charset="0"/>
                <a:cs typeface="Calibri" panose="020F0502020204030204" pitchFamily="34" charset="0"/>
              </a:rPr>
              <a:t>Η  </a:t>
            </a:r>
            <a:r>
              <a:rPr lang="en-US" sz="3100" i="1" dirty="0" err="1" smtClean="0">
                <a:latin typeface="Calibri" panose="020F0502020204030204" pitchFamily="34" charset="0"/>
                <a:ea typeface="Calibri" panose="020F0502020204030204" pitchFamily="34" charset="0"/>
                <a:cs typeface="Calibri" panose="020F0502020204030204" pitchFamily="34" charset="0"/>
              </a:rPr>
              <a:t>ισoτητ</a:t>
            </a:r>
            <a:r>
              <a:rPr lang="en-US" sz="3100" i="1" dirty="0" smtClean="0">
                <a:latin typeface="Calibri" panose="020F0502020204030204" pitchFamily="34" charset="0"/>
                <a:ea typeface="Calibri" panose="020F0502020204030204" pitchFamily="34" charset="0"/>
                <a:cs typeface="Calibri" panose="020F0502020204030204" pitchFamily="34" charset="0"/>
              </a:rPr>
              <a:t>α </a:t>
            </a:r>
            <a:r>
              <a:rPr lang="el-GR" sz="3100" i="1" dirty="0">
                <a:latin typeface="Calibri" panose="020F0502020204030204" pitchFamily="34" charset="0"/>
                <a:ea typeface="Calibri" panose="020F0502020204030204" pitchFamily="34" charset="0"/>
                <a:cs typeface="Calibri" panose="020F0502020204030204" pitchFamily="34" charset="0"/>
              </a:rPr>
              <a:t>των</a:t>
            </a:r>
            <a:r>
              <a:rPr lang="en-US" sz="3100" i="1" dirty="0">
                <a:latin typeface="Calibri" panose="020F0502020204030204" pitchFamily="34" charset="0"/>
                <a:ea typeface="Calibri" panose="020F0502020204030204" pitchFamily="34" charset="0"/>
                <a:cs typeface="Calibri" panose="020F0502020204030204" pitchFamily="34" charset="0"/>
              </a:rPr>
              <a:t> </a:t>
            </a:r>
            <a:r>
              <a:rPr lang="en-US" sz="3100" i="1" dirty="0" smtClean="0">
                <a:latin typeface="Calibri" panose="020F0502020204030204" pitchFamily="34" charset="0"/>
                <a:ea typeface="Calibri" panose="020F0502020204030204" pitchFamily="34" charset="0"/>
                <a:cs typeface="Calibri" panose="020F0502020204030204" pitchFamily="34" charset="0"/>
              </a:rPr>
              <a:t>φyλων </a:t>
            </a:r>
            <a:r>
              <a:rPr lang="en-US" sz="3100" i="1" dirty="0" err="1">
                <a:latin typeface="Calibri" panose="020F0502020204030204" pitchFamily="34" charset="0"/>
                <a:ea typeface="Calibri" panose="020F0502020204030204" pitchFamily="34" charset="0"/>
                <a:cs typeface="Calibri" panose="020F0502020204030204" pitchFamily="34" charset="0"/>
              </a:rPr>
              <a:t>στην</a:t>
            </a:r>
            <a:r>
              <a:rPr lang="en-US" sz="3100" i="1" dirty="0">
                <a:latin typeface="Calibri" panose="020F0502020204030204" pitchFamily="34" charset="0"/>
                <a:ea typeface="Calibri" panose="020F0502020204030204" pitchFamily="34" charset="0"/>
                <a:cs typeface="Calibri" panose="020F0502020204030204" pitchFamily="34" charset="0"/>
              </a:rPr>
              <a:t> </a:t>
            </a:r>
            <a:r>
              <a:rPr lang="el-GR" sz="3100" i="1" dirty="0" smtClean="0">
                <a:latin typeface="Calibri" panose="020F0502020204030204" pitchFamily="34" charset="0"/>
                <a:ea typeface="Calibri" panose="020F0502020204030204" pitchFamily="34" charset="0"/>
                <a:cs typeface="Calibri" panose="020F0502020204030204" pitchFamily="34" charset="0"/>
              </a:rPr>
              <a:t>ΕΕ</a:t>
            </a:r>
            <a:br>
              <a:rPr lang="el-GR" sz="3100" i="1" dirty="0" smtClean="0">
                <a:latin typeface="Calibri" panose="020F0502020204030204" pitchFamily="34" charset="0"/>
                <a:ea typeface="Calibri" panose="020F0502020204030204" pitchFamily="34" charset="0"/>
                <a:cs typeface="Calibri" panose="020F0502020204030204" pitchFamily="34" charset="0"/>
              </a:rPr>
            </a:br>
            <a:r>
              <a:rPr lang="en-US" sz="3100" dirty="0" smtClean="0">
                <a:latin typeface="Calibri" panose="020F0502020204030204" pitchFamily="34" charset="0"/>
                <a:ea typeface="Calibri" panose="020F0502020204030204" pitchFamily="34" charset="0"/>
                <a:cs typeface="Calibri" panose="020F0502020204030204" pitchFamily="34" charset="0"/>
              </a:rPr>
              <a:t/>
            </a:r>
            <a:br>
              <a:rPr lang="en-US" sz="3100" dirty="0" smtClean="0">
                <a:latin typeface="Calibri" panose="020F0502020204030204" pitchFamily="34" charset="0"/>
                <a:ea typeface="Calibri" panose="020F0502020204030204" pitchFamily="34" charset="0"/>
                <a:cs typeface="Calibri" panose="020F0502020204030204" pitchFamily="34" charset="0"/>
              </a:rPr>
            </a:br>
            <a:r>
              <a:rPr lang="el-GR" sz="2200" i="1" dirty="0" smtClean="0">
                <a:latin typeface="Calibri" panose="020F0502020204030204" pitchFamily="34" charset="0"/>
                <a:ea typeface="Calibri" panose="020F0502020204030204" pitchFamily="34" charset="0"/>
                <a:cs typeface="Calibri" panose="020F0502020204030204" pitchFamily="34" charset="0"/>
              </a:rPr>
              <a:t>             </a:t>
            </a:r>
            <a:r>
              <a:rPr lang="el-GR" sz="2200" i="1" dirty="0" smtClean="0">
                <a:latin typeface="Calibri" panose="020F0502020204030204" pitchFamily="34" charset="0"/>
                <a:ea typeface="Calibri" panose="020F0502020204030204" pitchFamily="34" charset="0"/>
                <a:cs typeface="Calibri" panose="020F0502020204030204" pitchFamily="34" charset="0"/>
              </a:rPr>
              <a:t>                       </a:t>
            </a:r>
            <a:r>
              <a:rPr lang="el-GR" sz="2200" i="1" dirty="0" err="1" smtClean="0">
                <a:latin typeface="Calibri" panose="020F0502020204030204" pitchFamily="34" charset="0"/>
                <a:ea typeface="Calibri" panose="020F0502020204030204" pitchFamily="34" charset="0"/>
                <a:cs typeface="Calibri" panose="020F0502020204030204" pitchFamily="34" charset="0"/>
              </a:rPr>
              <a:t>Παρουσιαση</a:t>
            </a:r>
            <a:r>
              <a:rPr lang="el-GR" sz="2200" i="1" dirty="0" smtClean="0">
                <a:latin typeface="Calibri" panose="020F0502020204030204" pitchFamily="34" charset="0"/>
                <a:ea typeface="Calibri" panose="020F0502020204030204" pitchFamily="34" charset="0"/>
                <a:cs typeface="Calibri" panose="020F0502020204030204" pitchFamily="34" charset="0"/>
              </a:rPr>
              <a:t> - </a:t>
            </a:r>
            <a:r>
              <a:rPr lang="el-GR" sz="2200" i="1" dirty="0" err="1" smtClean="0">
                <a:latin typeface="Calibri" panose="020F0502020204030204" pitchFamily="34" charset="0"/>
                <a:ea typeface="Calibri" panose="020F0502020204030204" pitchFamily="34" charset="0"/>
                <a:cs typeface="Calibri" panose="020F0502020204030204" pitchFamily="34" charset="0"/>
              </a:rPr>
              <a:t>ερευνα</a:t>
            </a:r>
            <a:r>
              <a:rPr lang="el-GR" sz="2200" i="1" dirty="0" smtClean="0">
                <a:latin typeface="Calibri" panose="020F0502020204030204" pitchFamily="34" charset="0"/>
                <a:ea typeface="Calibri" panose="020F0502020204030204" pitchFamily="34" charset="0"/>
                <a:cs typeface="Calibri" panose="020F0502020204030204" pitchFamily="34" charset="0"/>
              </a:rPr>
              <a:t>: </a:t>
            </a:r>
            <a:r>
              <a:rPr lang="el-GR" sz="2200" i="1" dirty="0" err="1" smtClean="0">
                <a:latin typeface="Calibri" panose="020F0502020204030204" pitchFamily="34" charset="0"/>
                <a:ea typeface="Calibri" panose="020F0502020204030204" pitchFamily="34" charset="0"/>
                <a:cs typeface="Calibri" panose="020F0502020204030204" pitchFamily="34" charset="0"/>
              </a:rPr>
              <a:t>Ταλιδου</a:t>
            </a:r>
            <a:r>
              <a:rPr lang="el-GR" sz="2200" i="1" dirty="0" smtClean="0">
                <a:latin typeface="Calibri" panose="020F0502020204030204" pitchFamily="34" charset="0"/>
                <a:ea typeface="Calibri" panose="020F0502020204030204" pitchFamily="34" charset="0"/>
                <a:cs typeface="Calibri" panose="020F0502020204030204" pitchFamily="34" charset="0"/>
              </a:rPr>
              <a:t> </a:t>
            </a:r>
            <a:r>
              <a:rPr lang="el-GR" sz="2200" i="1" dirty="0" err="1" smtClean="0">
                <a:latin typeface="Calibri" panose="020F0502020204030204" pitchFamily="34" charset="0"/>
                <a:ea typeface="Calibri" panose="020F0502020204030204" pitchFamily="34" charset="0"/>
                <a:cs typeface="Calibri" panose="020F0502020204030204" pitchFamily="34" charset="0"/>
              </a:rPr>
              <a:t>παναγιωτα</a:t>
            </a:r>
            <a:r>
              <a:rPr lang="el-GR" sz="2200" i="1" dirty="0" smtClean="0">
                <a:latin typeface="Calibri" panose="020F0502020204030204" pitchFamily="34" charset="0"/>
                <a:ea typeface="Calibri" panose="020F0502020204030204" pitchFamily="34" charset="0"/>
                <a:cs typeface="Calibri" panose="020F0502020204030204" pitchFamily="34" charset="0"/>
              </a:rPr>
              <a:t/>
            </a:r>
            <a:br>
              <a:rPr lang="el-GR" sz="2200" i="1" dirty="0" smtClean="0">
                <a:latin typeface="Calibri" panose="020F0502020204030204" pitchFamily="34" charset="0"/>
                <a:ea typeface="Calibri" panose="020F0502020204030204" pitchFamily="34" charset="0"/>
                <a:cs typeface="Calibri" panose="020F0502020204030204" pitchFamily="34" charset="0"/>
              </a:rPr>
            </a:br>
            <a:r>
              <a:rPr lang="el-GR" sz="2200" i="1" dirty="0" smtClean="0">
                <a:latin typeface="Calibri" panose="020F0502020204030204" pitchFamily="34" charset="0"/>
                <a:ea typeface="Calibri" panose="020F0502020204030204" pitchFamily="34" charset="0"/>
                <a:cs typeface="Calibri" panose="020F0502020204030204" pitchFamily="34" charset="0"/>
              </a:rPr>
              <a:t>                                                        </a:t>
            </a:r>
            <a:r>
              <a:rPr lang="el-GR" sz="2200" i="1" dirty="0" smtClean="0">
                <a:latin typeface="Calibri" panose="020F0502020204030204" pitchFamily="34" charset="0"/>
                <a:ea typeface="Calibri" panose="020F0502020204030204" pitchFamily="34" charset="0"/>
                <a:cs typeface="Calibri" panose="020F0502020204030204" pitchFamily="34" charset="0"/>
              </a:rPr>
              <a:t>                       </a:t>
            </a:r>
            <a:r>
              <a:rPr lang="el-GR" sz="2200" i="1" dirty="0" err="1" smtClean="0">
                <a:latin typeface="Calibri" panose="020F0502020204030204" pitchFamily="34" charset="0"/>
                <a:ea typeface="Calibri" panose="020F0502020204030204" pitchFamily="34" charset="0"/>
                <a:cs typeface="Calibri" panose="020F0502020204030204" pitchFamily="34" charset="0"/>
              </a:rPr>
              <a:t>τζατζη</a:t>
            </a:r>
            <a:r>
              <a:rPr lang="el-GR" sz="2200" i="1" dirty="0" smtClean="0">
                <a:latin typeface="Calibri" panose="020F0502020204030204" pitchFamily="34" charset="0"/>
                <a:ea typeface="Calibri" panose="020F0502020204030204" pitchFamily="34" charset="0"/>
                <a:cs typeface="Calibri" panose="020F0502020204030204" pitchFamily="34" charset="0"/>
              </a:rPr>
              <a:t> </a:t>
            </a:r>
            <a:r>
              <a:rPr lang="el-GR" sz="2200" i="1" dirty="0" err="1" smtClean="0">
                <a:latin typeface="Calibri" panose="020F0502020204030204" pitchFamily="34" charset="0"/>
                <a:ea typeface="Calibri" panose="020F0502020204030204" pitchFamily="34" charset="0"/>
                <a:cs typeface="Calibri" panose="020F0502020204030204" pitchFamily="34" charset="0"/>
              </a:rPr>
              <a:t>νεκταρια</a:t>
            </a:r>
            <a:r>
              <a:rPr lang="en-US" sz="2200" i="1" dirty="0" smtClean="0">
                <a:latin typeface="Calibri" panose="020F0502020204030204" pitchFamily="34" charset="0"/>
                <a:ea typeface="Calibri" panose="020F0502020204030204" pitchFamily="34" charset="0"/>
                <a:cs typeface="Calibri" panose="020F0502020204030204" pitchFamily="34" charset="0"/>
              </a:rPr>
              <a:t/>
            </a:r>
            <a:br>
              <a:rPr lang="en-US" sz="2200" i="1" dirty="0" smtClean="0">
                <a:latin typeface="Calibri" panose="020F0502020204030204" pitchFamily="34" charset="0"/>
                <a:ea typeface="Calibri" panose="020F0502020204030204" pitchFamily="34" charset="0"/>
                <a:cs typeface="Calibri" panose="020F0502020204030204" pitchFamily="34" charset="0"/>
              </a:rPr>
            </a:br>
            <a:r>
              <a:rPr lang="en-US" sz="2200" i="1" dirty="0"/>
              <a:t/>
            </a:r>
            <a:br>
              <a:rPr lang="en-US" sz="2200" i="1" dirty="0"/>
            </a:br>
            <a:endParaRPr lang="el-GR" sz="2200" i="1" dirty="0"/>
          </a:p>
        </p:txBody>
      </p:sp>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282" y="127772"/>
            <a:ext cx="2735935" cy="1499550"/>
          </a:xfrm>
          <a:prstGeom prst="rect">
            <a:avLst/>
          </a:prstGeom>
        </p:spPr>
      </p:pic>
      <p:pic>
        <p:nvPicPr>
          <p:cNvPr id="6" name="Εικόνα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94550" y="86972"/>
            <a:ext cx="2886075" cy="1581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0" y="225425"/>
            <a:ext cx="5566611" cy="600743"/>
          </a:xfrm>
        </p:spPr>
        <p:txBody>
          <a:bodyPr vert="horz"/>
          <a:lstStyle/>
          <a:p>
            <a:pPr lvl="0" rtl="0"/>
            <a:r>
              <a:rPr lang="el-GR" sz="3200" i="1" dirty="0" smtClean="0">
                <a:latin typeface="Calibri" panose="020F0502020204030204" pitchFamily="34" charset="0"/>
                <a:ea typeface="Calibri" panose="020F0502020204030204" pitchFamily="34" charset="0"/>
                <a:cs typeface="Calibri" panose="020F0502020204030204" pitchFamily="34" charset="0"/>
              </a:rPr>
              <a:t>    </a:t>
            </a:r>
            <a:r>
              <a:rPr lang="el-GR" sz="3200" i="1" dirty="0" err="1" smtClean="0">
                <a:latin typeface="Calibri" panose="020F0502020204030204" pitchFamily="34" charset="0"/>
                <a:ea typeface="Calibri" panose="020F0502020204030204" pitchFamily="34" charset="0"/>
                <a:cs typeface="Calibri" panose="020F0502020204030204" pitchFamily="34" charset="0"/>
              </a:rPr>
              <a:t>Μελλοντικες</a:t>
            </a:r>
            <a:r>
              <a:rPr lang="el-GR" sz="3200" i="1" dirty="0" smtClean="0">
                <a:latin typeface="Calibri" panose="020F0502020204030204" pitchFamily="34" charset="0"/>
                <a:ea typeface="Calibri" panose="020F0502020204030204" pitchFamily="34" charset="0"/>
                <a:cs typeface="Calibri" panose="020F0502020204030204" pitchFamily="34" charset="0"/>
              </a:rPr>
              <a:t> </a:t>
            </a:r>
            <a:r>
              <a:rPr lang="el-GR" sz="3200" i="1" dirty="0" err="1" smtClean="0">
                <a:latin typeface="Calibri" panose="020F0502020204030204" pitchFamily="34" charset="0"/>
                <a:ea typeface="Calibri" panose="020F0502020204030204" pitchFamily="34" charset="0"/>
                <a:cs typeface="Calibri" panose="020F0502020204030204" pitchFamily="34" charset="0"/>
              </a:rPr>
              <a:t>δυνατοτητες</a:t>
            </a:r>
            <a:endParaRPr lang="el-GR" sz="3200" i="1" dirty="0">
              <a:latin typeface="Calibri" panose="020F0502020204030204" pitchFamily="34" charset="0"/>
              <a:ea typeface="Calibri" panose="020F0502020204030204" pitchFamily="34" charset="0"/>
              <a:cs typeface="Calibri" panose="020F0502020204030204" pitchFamily="34" charset="0"/>
            </a:endParaRPr>
          </a:p>
        </p:txBody>
      </p:sp>
      <p:sp>
        <p:nvSpPr>
          <p:cNvPr id="3" name="Θέση κειμένου 2"/>
          <p:cNvSpPr txBox="1">
            <a:spLocks noGrp="1"/>
          </p:cNvSpPr>
          <p:nvPr>
            <p:ph type="body" idx="4294967295"/>
          </p:nvPr>
        </p:nvSpPr>
        <p:spPr>
          <a:xfrm>
            <a:off x="240633" y="970547"/>
            <a:ext cx="5566610" cy="4355432"/>
          </a:xfrm>
        </p:spPr>
        <p:txBody>
          <a:bodyPr vert="horz">
            <a:normAutofit fontScale="92500" lnSpcReduction="10000"/>
          </a:bodyPr>
          <a:lstStyle/>
          <a:p>
            <a:pPr lvl="0" algn="just" rtl="0"/>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Υπάρχουν διάφορες επιλογές για περαιτέρω </a:t>
            </a:r>
            <a:r>
              <a:rPr lang="el-GR"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ενωσιακή</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συμμετοχή και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υποστήριξη που θα μπορούσαν να συμβάλουν στην αντιμετώπιση επίμονων ανισοτήτων μεταξύ των φύλων και στην επιτάχυνση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της προόδου</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 Οι πανεπιστημιακοί ερευνητές και οι ομάδες υπεράσπισης των δικαιωμάτων των γυναικών εκφράζουν επίσης την επιθυμία να τηρήσει η ΕΕ πιο φιλόδοξη στάση όσον αφορά την αντιμετώπιση των διαρθρωτικών αιτιών της ανισότητας, όπως τα </a:t>
            </a:r>
            <a:r>
              <a:rPr lang="el-GR"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έμφυλα</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 στερεότυπα, η </a:t>
            </a:r>
            <a:r>
              <a:rPr lang="el-GR"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έμφυλη</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 βία και η άνιση πρόσβαση στην αναπαραγωγική υγεία και στα συναφή δικαιώματα, και να δώσει μεγαλύτερη προσοχή στη συγκεκριμένη κατάσταση διαφόρων ομάδων γυναικών και σε</a:t>
            </a:r>
            <a:b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«εγκάρσιες» μορφές διακρίσεων.</a:t>
            </a:r>
          </a:p>
        </p:txBody>
      </p:sp>
      <p:pic>
        <p:nvPicPr>
          <p:cNvPr id="4" name="Εικόνα 3"/>
          <p:cNvPicPr>
            <a:picLocks noChangeAspect="1"/>
          </p:cNvPicPr>
          <p:nvPr/>
        </p:nvPicPr>
        <p:blipFill>
          <a:blip r:embed="rId3"/>
          <a:stretch>
            <a:fillRect/>
          </a:stretch>
        </p:blipFill>
        <p:spPr>
          <a:xfrm rot="1880002">
            <a:off x="6523454" y="898441"/>
            <a:ext cx="3209925" cy="14192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224589" y="0"/>
            <a:ext cx="8847974" cy="425116"/>
          </a:xfrm>
        </p:spPr>
        <p:txBody>
          <a:bodyPr vert="horz">
            <a:normAutofit fontScale="90000"/>
          </a:bodyPr>
          <a:lstStyle/>
          <a:p>
            <a:pPr lvl="0" rtl="0"/>
            <a:r>
              <a:rPr lang="el-GR" sz="3600" i="1" dirty="0" smtClean="0">
                <a:latin typeface="Calibri" panose="020F0502020204030204" pitchFamily="34" charset="0"/>
                <a:ea typeface="Calibri" panose="020F0502020204030204" pitchFamily="34" charset="0"/>
                <a:cs typeface="Calibri" panose="020F0502020204030204" pitchFamily="34" charset="0"/>
              </a:rPr>
              <a:t>    </a:t>
            </a:r>
            <a:r>
              <a:rPr lang="en-US" sz="3600" i="1" dirty="0" err="1" smtClean="0">
                <a:latin typeface="Calibri" panose="020F0502020204030204" pitchFamily="34" charset="0"/>
                <a:ea typeface="Calibri" panose="020F0502020204030204" pitchFamily="34" charset="0"/>
                <a:cs typeface="Calibri" panose="020F0502020204030204" pitchFamily="34" charset="0"/>
              </a:rPr>
              <a:t>Περιθ</a:t>
            </a:r>
            <a:r>
              <a:rPr lang="el-GR" sz="3600" i="1" dirty="0" smtClean="0">
                <a:latin typeface="Calibri" panose="020F0502020204030204" pitchFamily="34" charset="0"/>
                <a:ea typeface="Calibri" panose="020F0502020204030204" pitchFamily="34" charset="0"/>
                <a:cs typeface="Calibri" panose="020F0502020204030204" pitchFamily="34" charset="0"/>
              </a:rPr>
              <a:t>ω</a:t>
            </a:r>
            <a:r>
              <a:rPr lang="en-US" sz="3600" i="1" dirty="0" err="1" smtClean="0">
                <a:latin typeface="Calibri" panose="020F0502020204030204" pitchFamily="34" charset="0"/>
                <a:ea typeface="Calibri" panose="020F0502020204030204" pitchFamily="34" charset="0"/>
                <a:cs typeface="Calibri" panose="020F0502020204030204" pitchFamily="34" charset="0"/>
              </a:rPr>
              <a:t>ρι</a:t>
            </a:r>
            <a:r>
              <a:rPr lang="en-US" sz="3600" i="1" dirty="0" smtClean="0">
                <a:latin typeface="Calibri" panose="020F0502020204030204" pitchFamily="34" charset="0"/>
                <a:ea typeface="Calibri" panose="020F0502020204030204" pitchFamily="34" charset="0"/>
                <a:cs typeface="Calibri" panose="020F0502020204030204" pitchFamily="34" charset="0"/>
              </a:rPr>
              <a:t>α </a:t>
            </a:r>
            <a:r>
              <a:rPr lang="en-US" sz="3600" i="1" dirty="0">
                <a:latin typeface="Calibri" panose="020F0502020204030204" pitchFamily="34" charset="0"/>
                <a:ea typeface="Calibri" panose="020F0502020204030204" pitchFamily="34" charset="0"/>
                <a:cs typeface="Calibri" panose="020F0502020204030204" pitchFamily="34" charset="0"/>
              </a:rPr>
              <a:t>για </a:t>
            </a:r>
            <a:r>
              <a:rPr lang="en-US" sz="3600" i="1" dirty="0" smtClean="0">
                <a:latin typeface="Calibri" panose="020F0502020204030204" pitchFamily="34" charset="0"/>
                <a:ea typeface="Calibri" panose="020F0502020204030204" pitchFamily="34" charset="0"/>
                <a:cs typeface="Calibri" panose="020F0502020204030204" pitchFamily="34" charset="0"/>
              </a:rPr>
              <a:t>νομοθεσ</a:t>
            </a:r>
            <a:r>
              <a:rPr lang="el-GR" sz="3600" i="1" dirty="0" smtClean="0">
                <a:latin typeface="Calibri" panose="020F0502020204030204" pitchFamily="34" charset="0"/>
                <a:ea typeface="Calibri" panose="020F0502020204030204" pitchFamily="34" charset="0"/>
                <a:cs typeface="Calibri" panose="020F0502020204030204" pitchFamily="34" charset="0"/>
              </a:rPr>
              <a:t>ι</a:t>
            </a:r>
            <a:r>
              <a:rPr lang="en-US" sz="3600" i="1" dirty="0" smtClean="0">
                <a:latin typeface="Calibri" panose="020F0502020204030204" pitchFamily="34" charset="0"/>
                <a:ea typeface="Calibri" panose="020F0502020204030204" pitchFamily="34" charset="0"/>
                <a:cs typeface="Calibri" panose="020F0502020204030204" pitchFamily="34" charset="0"/>
              </a:rPr>
              <a:t>α</a:t>
            </a:r>
            <a:endParaRPr lang="en-US" sz="3600" i="1" dirty="0">
              <a:latin typeface="Calibri" panose="020F0502020204030204" pitchFamily="34" charset="0"/>
              <a:ea typeface="Calibri" panose="020F0502020204030204" pitchFamily="34" charset="0"/>
              <a:cs typeface="Calibri" panose="020F0502020204030204" pitchFamily="34" charset="0"/>
            </a:endParaRPr>
          </a:p>
        </p:txBody>
      </p:sp>
      <p:sp>
        <p:nvSpPr>
          <p:cNvPr id="3" name="Θέση κειμένου 2"/>
          <p:cNvSpPr txBox="1">
            <a:spLocks noGrp="1"/>
          </p:cNvSpPr>
          <p:nvPr>
            <p:ph type="body" idx="4294967295"/>
          </p:nvPr>
        </p:nvSpPr>
        <p:spPr>
          <a:xfrm>
            <a:off x="0" y="1327150"/>
            <a:ext cx="9625263" cy="3287713"/>
          </a:xfrm>
        </p:spPr>
        <p:txBody>
          <a:bodyPr vert="horz">
            <a:noAutofit/>
          </a:bodyPr>
          <a:lstStyle/>
          <a:p>
            <a:pPr marL="0" lvl="0" indent="0" algn="just" rtl="0">
              <a:buNone/>
            </a:pPr>
            <a:r>
              <a:rPr lang="el-GR"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Σε</a:t>
            </a:r>
            <a:r>
              <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τομείς</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όπ</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ου</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ήδη</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υφίστ</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αται ενωσιακή νομοθεσία για την ισότητα των φύλων, θα μπορούσαν να ληφθούν περαιτέρω μέτρα για να διασφαλιστεί ότι η εν λόγω νομοθεσία εφαρμόζεται και επιβάλλεται με μεγαλύτερη συνέπεια και αποτελεσματικότητα. H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ενωσι</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ακή νομοθεσία δεν καλύπτει όλους τους τομείς πολιτικής όπου σημειώνεται ανισότητα μεταξύ των φύλων, ιδίως όσον αφορά:</a:t>
            </a:r>
          </a:p>
          <a:p>
            <a:pPr lvl="0" algn="just" rtl="0"/>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τη</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βία κα</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τά</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των</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γυν</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αικών, όπου δεν υφίσταται νομοθεσία σε επίπεδο ΕΕ εκτός τομέων που αφορούν συγκεκριμένα τη σεξουαλική παρενόχληση και την εμπορία ανθρώπων. Η π</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ροσχώρηση</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της</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ΕΕ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στη</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σύμ</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βαση της Κωνσταντινούπολης και η θέσπιση ενωσιακής οδηγίας αναμένεται να συμβάλουν στη διασφάλιση των συμφωνηθέντων ελάχιστων προτύπων όσον αφορά την πρόληψη, την προστασία, και τη δίωξη σε όλα τα κράτη μέλη της ΕΕ</a:t>
            </a:r>
            <a:r>
              <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l-GR" sz="16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rtl="0"/>
            <a:r>
              <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την εκπαίδευση, όπου δεν υφίσταται νομοθεσία σε επίπεδο ΕΕ που να εγγυάται το δικαίωμα στην ισότητα των φύλων· την προστασία έναντι των διακρίσεων, η οποία εξακολουθεί να είναι ελλιπής εξαιτίας κενών στο υφιστάμενο ενωσιακό πλαίσιο.</a:t>
            </a:r>
          </a:p>
          <a:p>
            <a:pPr lvl="0" algn="just" rtl="0"/>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Το</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πλα</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ίσιο</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α</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υτό</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δεν</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πα</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ρέχει</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α</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κόμ</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α το ίδιο επίπεδο προστασίας έναντι των διακρίσεων για όλους τους λόγους (φύλο, θρησκεία και πεποιθήσεις, αναπηρία, ηλικία, και σεξουαλικός προσανατολισμός) σε όλους τους τομείς (απασχόληση, κοινωνική ασφάλιση και υγειονομική περίθαλψη, αγαθά και υπηρεσίες, εκπαίδευση και κοινωνικά πλεονεκτήματα).</a:t>
            </a:r>
          </a:p>
          <a:p>
            <a:pPr lvl="0" algn="just" rtl="0"/>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Όσον</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α</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φορά</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το</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φύλο</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η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ισχύουσ</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α νομοθεσία καλύπτει τους τρεις πρώτους τομείς.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Μι</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α οδηγία για την ίση μεταχείριση, όπως εκείνη που είχε προταθεί το 2008, θα μπορούσε να διασφαλίσει την ομοιόμορφη προαγωγή της ισότητας ανεξάρτητα από τον λόγο διακρίσεων</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extBox 1"/>
          <p:cNvSpPr txBox="1"/>
          <p:nvPr/>
        </p:nvSpPr>
        <p:spPr>
          <a:xfrm>
            <a:off x="-1082842" y="2871201"/>
            <a:ext cx="7724274" cy="85775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el-GR" sz="2000" b="0" i="0" u="none" strike="noStrike" kern="1200" cap="none" dirty="0">
                <a:ln>
                  <a:noFill/>
                </a:ln>
                <a:latin typeface="Liberation Sans" pitchFamily="18"/>
                <a:ea typeface="Microsoft YaHei" pitchFamily="2"/>
                <a:cs typeface="Lucida Sans" pitchFamily="2"/>
              </a:rPr>
              <a:t>                                          </a:t>
            </a:r>
            <a:r>
              <a:rPr lang="el-GR" sz="2600" b="0" i="0" u="none" strike="noStrike" kern="1200" cap="none" dirty="0" smtClean="0">
                <a:ln>
                  <a:noFill/>
                </a:ln>
                <a:latin typeface="Liberation Sans" pitchFamily="18"/>
                <a:ea typeface="Microsoft YaHei" pitchFamily="2"/>
                <a:cs typeface="Lucida Sans" pitchFamily="2"/>
              </a:rPr>
              <a:t>Ευχαριστούμε </a:t>
            </a:r>
            <a:r>
              <a:rPr lang="el-GR" sz="2600" b="0" i="0" u="none" strike="noStrike" kern="1200" cap="none" dirty="0">
                <a:ln>
                  <a:noFill/>
                </a:ln>
                <a:latin typeface="Liberation Sans" pitchFamily="18"/>
                <a:ea typeface="Microsoft YaHei" pitchFamily="2"/>
                <a:cs typeface="Lucida Sans" pitchFamily="2"/>
              </a:rPr>
              <a:t>για την προσοχή σας :)</a:t>
            </a:r>
          </a:p>
        </p:txBody>
      </p:sp>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1432" y="2768727"/>
            <a:ext cx="1956538" cy="2766929"/>
          </a:xfrm>
          <a:prstGeom prst="rect">
            <a:avLst/>
          </a:prstGeom>
          <a:effectLst>
            <a:softEdge rad="228600"/>
          </a:effectLst>
        </p:spPr>
      </p:pic>
      <p:pic>
        <p:nvPicPr>
          <p:cNvPr id="4" name="Εικόνα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94" y="88157"/>
            <a:ext cx="3839159" cy="2879369"/>
          </a:xfrm>
          <a:prstGeom prst="rect">
            <a:avLst/>
          </a:prstGeom>
          <a:effectLst>
            <a:softEdge rad="304800"/>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Θέση κειμένου 1"/>
          <p:cNvSpPr txBox="1">
            <a:spLocks noGrp="1"/>
          </p:cNvSpPr>
          <p:nvPr>
            <p:ph type="body" idx="4294967295"/>
          </p:nvPr>
        </p:nvSpPr>
        <p:spPr>
          <a:xfrm>
            <a:off x="560173" y="411892"/>
            <a:ext cx="5733535" cy="5395784"/>
          </a:xfrm>
        </p:spPr>
        <p:txBody>
          <a:bodyPr vert="horz"/>
          <a:lstStyle/>
          <a:p>
            <a:pPr marL="0" lvl="1" indent="0" algn="just">
              <a:buFont typeface="Wingdings" panose="05000000000000000000" pitchFamily="2" charset="2"/>
              <a:buChar char="Ø"/>
            </a:pP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Η Ευρωπαϊκή Ένωση (ΕΕ) έχει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μεγάλή ιστορία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στην δράση της υπέρ της ισότητας των φύλων. Η αρχή έγινε το 1957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σε άρθρο της Συνθήκης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της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Ρώμης,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το οποίο υποστήριζε πως τα δύο φύλα πρέπει να έχουν ισότιμη αμοιβή για  ίση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εργασία.</a:t>
            </a:r>
          </a:p>
          <a:p>
            <a:pPr marL="0" lvl="1" indent="0" algn="just">
              <a:buNone/>
            </a:pPr>
            <a:endPar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rtl="0">
              <a:buFont typeface="Wingdings" panose="05000000000000000000" pitchFamily="2" charset="2"/>
              <a:buChar char="Ø"/>
            </a:pP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Με τα χρόνια η αρχική εμφάνιση της ισότητας της αμοιβής,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διευρύνθηκε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σε άλλους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τομείς,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όπως της οικονομίας και της κοινωνικής πολιτικής. Στο μεταξύ, η προστασία κατά των διακρίσεων λόγω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φύλου, μεταφέρθηκε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σε μέτρα αντιμετώπισης χρόνιων περιορισμών  κατά των γυναικών και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επίτευξη της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ισότητας στην πράξη.  </a:t>
            </a:r>
          </a:p>
          <a:p>
            <a:pPr lvl="0" rtl="0"/>
            <a:endParaRPr lang="el-GR" sz="1800" dirty="0"/>
          </a:p>
        </p:txBody>
      </p:sp>
      <p:sp>
        <p:nvSpPr>
          <p:cNvPr id="3" name="Ελεύθερη σχεδίαση 2"/>
          <p:cNvSpPr/>
          <p:nvPr/>
        </p:nvSpPr>
        <p:spPr>
          <a:xfrm>
            <a:off x="457200" y="103367"/>
            <a:ext cx="9692640" cy="465151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0">
            <a:solidFill>
              <a:srgbClr val="FFFFFF"/>
            </a:solidFill>
            <a:prstDash val="solid"/>
          </a:ln>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en-US" sz="1800" b="0" i="0" u="none" strike="noStrike" kern="1200" cap="none">
              <a:ln>
                <a:noFill/>
              </a:ln>
              <a:latin typeface="Liberation Sans" pitchFamily="18"/>
              <a:ea typeface="Microsoft YaHei" pitchFamily="2"/>
              <a:cs typeface="Lucida Sans" pitchFamily="2"/>
            </a:endParaRPr>
          </a:p>
        </p:txBody>
      </p:sp>
      <p:pic>
        <p:nvPicPr>
          <p:cNvPr id="7" name="Εικόνα 6"/>
          <p:cNvPicPr>
            <a:picLocks noChangeAspect="1"/>
          </p:cNvPicPr>
          <p:nvPr/>
        </p:nvPicPr>
        <p:blipFill>
          <a:blip r:embed="rId3"/>
          <a:stretch>
            <a:fillRect/>
          </a:stretch>
        </p:blipFill>
        <p:spPr>
          <a:xfrm>
            <a:off x="6797786" y="1114167"/>
            <a:ext cx="2847975" cy="1600200"/>
          </a:xfrm>
          <a:prstGeom prst="rect">
            <a:avLst/>
          </a:prstGeom>
          <a:effectLst>
            <a:softEdge rad="165100"/>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Θέση κειμένου 1"/>
          <p:cNvSpPr txBox="1">
            <a:spLocks noGrp="1"/>
          </p:cNvSpPr>
          <p:nvPr>
            <p:ph type="body" idx="4294967295"/>
          </p:nvPr>
        </p:nvSpPr>
        <p:spPr>
          <a:xfrm>
            <a:off x="1" y="222422"/>
            <a:ext cx="6895069" cy="5115697"/>
          </a:xfrm>
        </p:spPr>
        <p:txBody>
          <a:bodyPr vert="horz">
            <a:noAutofit/>
          </a:bodyPr>
          <a:lstStyle/>
          <a:p>
            <a:pPr lvl="0" algn="just" rtl="0"/>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Παρά το γεγονός ότι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έχει σημειωθεί εξέλιξη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στο θέμα της ισότητας τα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τελευταία χρόνια, ο ρυθμός προόδου είναι αργός και εξακολουθούν να υπάρχουν αξιοσημείωτες διαφορές μεταξύ των χωρών. </a:t>
            </a:r>
            <a:endPar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rtl="0"/>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Σ</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τους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τομείς της εκπαίδευσης και της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υγείας τα θέματα ισότητας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έχουν καλή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επίδοση.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Δ</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εν ισχύει το ίδιο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όσον αφορά την  απασχόληση, την πρόσβαση σε οικονομικούς και χρηματοδοτικούς πόρους, ή </a:t>
            </a:r>
            <a:r>
              <a:rPr lang="el-G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στον </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τομέα της ηγεσίας, όπου το χάσμα μεταξύ των φύλων εξακολουθεί να είναι το μεγαλύτερο, παρά το γεγονός ότι στον τομέα αυτόν έχει σημειωθεί και η μεγαλύτερη πρόοδος.</a:t>
            </a:r>
          </a:p>
          <a:p>
            <a:pPr lvl="0" algn="just" rtl="0"/>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 Η ικανότητα των γυναικών να συμμετέχουν ισότιμα στην κοινωνία εξακολουθεί να επηρεάζεται από τη δυσανάλογη έκθεση στη βία, δεδομένου ότι μία στις τρεις γυναίκες στην Ευρώπη έχει υποστεί σωματική ή/και σεξουαλική βία από την ηλικία των 15 ετών.   </a:t>
            </a:r>
          </a:p>
        </p:txBody>
      </p:sp>
      <p:pic>
        <p:nvPicPr>
          <p:cNvPr id="6" name="Εικόνα 5"/>
          <p:cNvPicPr>
            <a:picLocks noChangeAspect="1"/>
          </p:cNvPicPr>
          <p:nvPr/>
        </p:nvPicPr>
        <p:blipFill>
          <a:blip r:embed="rId3"/>
          <a:stretch>
            <a:fillRect/>
          </a:stretch>
        </p:blipFill>
        <p:spPr>
          <a:xfrm rot="1650308">
            <a:off x="7352699" y="1056245"/>
            <a:ext cx="2657475" cy="1724025"/>
          </a:xfrm>
          <a:prstGeom prst="rect">
            <a:avLst/>
          </a:prstGeom>
          <a:effectLst>
            <a:softEdge rad="177800"/>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0" y="90616"/>
            <a:ext cx="7950200" cy="551935"/>
          </a:xfrm>
        </p:spPr>
        <p:txBody>
          <a:bodyPr vert="horz">
            <a:normAutofit fontScale="90000"/>
          </a:bodyPr>
          <a:lstStyle/>
          <a:p>
            <a:pPr lvl="0" rtl="0"/>
            <a:r>
              <a:rPr lang="el-GR" sz="3600" dirty="0" smtClean="0">
                <a:latin typeface="Calibri" panose="020F0502020204030204" pitchFamily="34" charset="0"/>
                <a:ea typeface="Calibri" panose="020F0502020204030204" pitchFamily="34" charset="0"/>
                <a:cs typeface="Calibri" panose="020F0502020204030204" pitchFamily="34" charset="0"/>
              </a:rPr>
              <a:t>          </a:t>
            </a:r>
            <a:r>
              <a:rPr lang="el-GR" sz="3600" dirty="0" err="1" smtClean="0">
                <a:latin typeface="Calibri" panose="020F0502020204030204" pitchFamily="34" charset="0"/>
                <a:ea typeface="Calibri" panose="020F0502020204030204" pitchFamily="34" charset="0"/>
                <a:cs typeface="Calibri" panose="020F0502020204030204" pitchFamily="34" charset="0"/>
              </a:rPr>
              <a:t>Αγορα</a:t>
            </a:r>
            <a:r>
              <a:rPr lang="el-GR" sz="3600" dirty="0" smtClean="0">
                <a:latin typeface="Calibri" panose="020F0502020204030204" pitchFamily="34" charset="0"/>
                <a:ea typeface="Calibri" panose="020F0502020204030204" pitchFamily="34" charset="0"/>
                <a:cs typeface="Calibri" panose="020F0502020204030204" pitchFamily="34" charset="0"/>
              </a:rPr>
              <a:t> </a:t>
            </a:r>
            <a:r>
              <a:rPr lang="el-GR" sz="3600" dirty="0" err="1" smtClean="0">
                <a:latin typeface="Calibri" panose="020F0502020204030204" pitchFamily="34" charset="0"/>
                <a:ea typeface="Calibri" panose="020F0502020204030204" pitchFamily="34" charset="0"/>
                <a:cs typeface="Calibri" panose="020F0502020204030204" pitchFamily="34" charset="0"/>
              </a:rPr>
              <a:t>εργασιας</a:t>
            </a:r>
            <a:r>
              <a:rPr lang="el-GR" sz="3600" dirty="0" smtClean="0">
                <a:latin typeface="Calibri" panose="020F0502020204030204" pitchFamily="34" charset="0"/>
                <a:ea typeface="Calibri" panose="020F0502020204030204" pitchFamily="34" charset="0"/>
                <a:cs typeface="Calibri" panose="020F0502020204030204" pitchFamily="34" charset="0"/>
              </a:rPr>
              <a:t> - </a:t>
            </a:r>
            <a:r>
              <a:rPr lang="el-GR" sz="3600" dirty="0" err="1" smtClean="0">
                <a:latin typeface="Calibri" panose="020F0502020204030204" pitchFamily="34" charset="0"/>
                <a:ea typeface="Calibri" panose="020F0502020204030204" pitchFamily="34" charset="0"/>
                <a:cs typeface="Calibri" panose="020F0502020204030204" pitchFamily="34" charset="0"/>
              </a:rPr>
              <a:t>στατιστικα</a:t>
            </a:r>
            <a:endParaRPr lang="el-GR" sz="3600" dirty="0">
              <a:latin typeface="Calibri" panose="020F0502020204030204" pitchFamily="34" charset="0"/>
              <a:ea typeface="Calibri" panose="020F0502020204030204" pitchFamily="34" charset="0"/>
              <a:cs typeface="Calibri" panose="020F0502020204030204" pitchFamily="34" charset="0"/>
            </a:endParaRPr>
          </a:p>
        </p:txBody>
      </p:sp>
      <p:sp>
        <p:nvSpPr>
          <p:cNvPr id="3" name="Θέση κειμένου 2"/>
          <p:cNvSpPr txBox="1">
            <a:spLocks noGrp="1"/>
          </p:cNvSpPr>
          <p:nvPr>
            <p:ph type="body" idx="4294967295"/>
          </p:nvPr>
        </p:nvSpPr>
        <p:spPr>
          <a:xfrm>
            <a:off x="74816" y="477795"/>
            <a:ext cx="8803178" cy="5192755"/>
          </a:xfrm>
        </p:spPr>
        <p:txBody>
          <a:bodyPr vert="horz">
            <a:normAutofit lnSpcReduction="10000"/>
          </a:bodyPr>
          <a:lstStyle/>
          <a:p>
            <a:pPr lvl="0" algn="just" rtl="0"/>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Είναι αναγκαίο να εξεταστεί προσεκτικά η διάσταση του φύλου σε αναδυόμενες τάσεις. Σε ορισμένες χώρες, οι περικοπές στις δημόσιες υπηρεσίες και άλλα μέτρα λιτότητας υπονόμευσαν την πρόοδο προς την ένταξη των γυναικών στην αγορά εργασίας και τη δικαιότερη κατανομή των ευθυνών φροντίδας μεταξύ των γυναικών, των ανδρών και της κοινωνίας.</a:t>
            </a:r>
          </a:p>
          <a:p>
            <a:pPr lvl="0" algn="just" rtl="0"/>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Οι γυναίκες, οι νέοι και οι μετανάστες αποτελούν επίσης τις πληθυσμιακές ομάδες που είναι πιθανότερο να απασχολούνται σε όλο και πιο ποικίλες μη τυπικές μορφές εργασίας, οι οποίες επιτρέπουν μεν σε περισσότερους ανθρώπους να συμμετέχουν στην αγορά εργασίας, αλλά είναι επισφαλείς και συνδέονται με χαμηλότερη αμοιβή, περιορισμένη κατάρτιση και μειωμένες παροχές μητρότητας</a:t>
            </a:r>
            <a:r>
              <a:rPr lang="el-GR"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0" algn="just" rtl="0"/>
            <a:r>
              <a:rPr lang="el-GR"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Τα δεδομένα της ΕΕ δείχνουν ότι οι μισές σχεδόν γυναίκες με χαμηλά προσόντα (45</a:t>
            </a:r>
            <a:r>
              <a:rPr lang="el-GR"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απασχολούνται </a:t>
            </a:r>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σε επισφαλείς θέσεις εργασίας, σε σύγκριση με ελαφρώς πάνω από το ένα τέταρτο των ανδρών με το ίδιο επίπεδο εκπαίδευσης (26%), γεγονός που συμβάλλει στον αυξημένο κίνδυνο φτώχειας και κοινωνικού αποκλεισμού.. Αντιθέτως, όσον αφορά το αποτέλεσμα της εκπαίδευσης, τα αγόρια βρίσκονται επί του παρόντος σε δυσμενή θέση. Ως εκ τούτου, βασική πρόκληση θα είναι να διασφαλίζεται ότι και τα δύο φύλα θα έχουν τη δυνατότητα να επωφελούνται πλήρως από θέσεις εργασίας υψηλότερης ποιότητας, οι οποίες αμείβονται καλύτερα σε αναπτυσσόμενους τομείς.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2258472" y="68689"/>
            <a:ext cx="5029920" cy="1005840"/>
          </a:xfrm>
          <a:prstGeom prst="rect">
            <a:avLst/>
          </a:prstGeom>
          <a:noFill/>
          <a:ln>
            <a:noFill/>
          </a:ln>
        </p:spPr>
      </p:pic>
      <p:sp>
        <p:nvSpPr>
          <p:cNvPr id="3" name="TextBox 2"/>
          <p:cNvSpPr txBox="1"/>
          <p:nvPr/>
        </p:nvSpPr>
        <p:spPr>
          <a:xfrm>
            <a:off x="0" y="1272745"/>
            <a:ext cx="9692638" cy="2032244"/>
          </a:xfrm>
          <a:prstGeom prst="rect">
            <a:avLst/>
          </a:prstGeom>
          <a:noFill/>
          <a:ln>
            <a:noFill/>
          </a:ln>
        </p:spPr>
        <p:txBody>
          <a:bodyPr vert="horz" wrap="square" lIns="90000" tIns="45000" rIns="90000" bIns="45000" anchorCtr="0" compatLnSpc="0">
            <a:spAutoFit/>
          </a:bodyPr>
          <a:lstStyle/>
          <a:p>
            <a:pPr marL="285750" marR="0" lvl="0" indent="-285750" algn="just" rtl="0" hangingPunct="0">
              <a:lnSpc>
                <a:spcPct val="150000"/>
              </a:lnSpc>
              <a:spcBef>
                <a:spcPts val="0"/>
              </a:spcBef>
              <a:spcAft>
                <a:spcPts val="0"/>
              </a:spcAft>
              <a:buFont typeface="Wingdings" panose="05000000000000000000" pitchFamily="2" charset="2"/>
              <a:buChar char="v"/>
              <a:tabLst/>
            </a:pPr>
            <a:r>
              <a:rPr lang="el-GR" sz="1800" b="0" i="0" u="none" strike="noStrike" kern="1200" cap="none" dirty="0" smtClean="0">
                <a:ln>
                  <a:noFill/>
                </a:ln>
                <a:latin typeface="Liberation Sans" pitchFamily="18"/>
                <a:ea typeface="Microsoft YaHei" pitchFamily="2"/>
                <a:cs typeface="Lucida Sans" pitchFamily="2"/>
              </a:rPr>
              <a:t>    Το</a:t>
            </a:r>
            <a:r>
              <a:rPr lang="en-US" sz="1800" b="0" i="0" u="none" strike="noStrike" kern="1200" cap="none" dirty="0" smtClean="0">
                <a:ln>
                  <a:noFill/>
                </a:ln>
                <a:latin typeface="Liberation Sans" pitchFamily="18"/>
                <a:ea typeface="Microsoft YaHei" pitchFamily="2"/>
                <a:cs typeface="Lucida Sans" pitchFamily="2"/>
              </a:rPr>
              <a:t> </a:t>
            </a:r>
            <a:r>
              <a:rPr lang="en-US" sz="1800" b="0" i="0" u="none" strike="noStrike" kern="1200" cap="none" dirty="0">
                <a:ln>
                  <a:noFill/>
                </a:ln>
                <a:latin typeface="Liberation Sans" pitchFamily="18"/>
                <a:ea typeface="Microsoft YaHei" pitchFamily="2"/>
                <a:cs typeface="Lucida Sans" pitchFamily="2"/>
              </a:rPr>
              <a:t>2018, </a:t>
            </a:r>
            <a:r>
              <a:rPr lang="en-US" sz="1800" b="0" i="0" u="none" strike="noStrike" kern="1200" cap="none" dirty="0" smtClean="0">
                <a:ln>
                  <a:noFill/>
                </a:ln>
                <a:latin typeface="Liberation Sans" pitchFamily="18"/>
                <a:ea typeface="Microsoft YaHei" pitchFamily="2"/>
                <a:cs typeface="Lucida Sans" pitchFamily="2"/>
              </a:rPr>
              <a:t>η</a:t>
            </a:r>
            <a:r>
              <a:rPr lang="el-GR" sz="1800" b="0" i="0" u="none" strike="noStrike" kern="1200" cap="none" dirty="0" smtClean="0">
                <a:ln>
                  <a:noFill/>
                </a:ln>
                <a:latin typeface="Liberation Sans" pitchFamily="18"/>
                <a:ea typeface="Microsoft YaHei" pitchFamily="2"/>
                <a:cs typeface="Lucida Sans" pitchFamily="2"/>
              </a:rPr>
              <a:t> Υπηρεσία </a:t>
            </a:r>
            <a:r>
              <a:rPr lang="el-GR" sz="1800" b="0" i="0" u="none" strike="noStrike" kern="1200" cap="none" dirty="0">
                <a:ln>
                  <a:noFill/>
                </a:ln>
                <a:latin typeface="Liberation Sans" pitchFamily="18"/>
                <a:ea typeface="Microsoft YaHei" pitchFamily="2"/>
                <a:cs typeface="Lucida Sans" pitchFamily="2"/>
              </a:rPr>
              <a:t>Έρευνας του Ευρωπαϊκού Κοινοβουλίου (EPRS) εκτίμησε το κόστος της ανισότητας </a:t>
            </a:r>
            <a:r>
              <a:rPr lang="el-GR" sz="1800" b="0" i="0" u="none" strike="noStrike" kern="1200" cap="none" dirty="0" smtClean="0">
                <a:ln>
                  <a:noFill/>
                </a:ln>
                <a:latin typeface="Liberation Sans" pitchFamily="18"/>
                <a:ea typeface="Microsoft YaHei" pitchFamily="2"/>
                <a:cs typeface="Lucida Sans" pitchFamily="2"/>
              </a:rPr>
              <a:t>μεταξύ των </a:t>
            </a:r>
            <a:r>
              <a:rPr lang="el-GR" sz="1800" b="0" i="0" u="none" strike="noStrike" kern="1200" cap="none" dirty="0">
                <a:ln>
                  <a:noFill/>
                </a:ln>
                <a:latin typeface="Liberation Sans" pitchFamily="18"/>
                <a:ea typeface="Microsoft YaHei" pitchFamily="2"/>
                <a:cs typeface="Lucida Sans" pitchFamily="2"/>
              </a:rPr>
              <a:t>φύλων και διαπίστωσε ότι το επίμονο μισθολογικό χάσμα μεταξύ των φύλων αντιστοιχεί </a:t>
            </a:r>
            <a:r>
              <a:rPr lang="el-GR" sz="1800" b="0" i="0" u="none" strike="noStrike" kern="1200" cap="none" dirty="0" smtClean="0">
                <a:ln>
                  <a:noFill/>
                </a:ln>
                <a:latin typeface="Liberation Sans" pitchFamily="18"/>
                <a:ea typeface="Microsoft YaHei" pitchFamily="2"/>
                <a:cs typeface="Lucida Sans" pitchFamily="2"/>
              </a:rPr>
              <a:t>σε ποσοτική </a:t>
            </a:r>
            <a:r>
              <a:rPr lang="el-GR" sz="1800" b="0" i="0" u="none" strike="noStrike" kern="1200" cap="none" dirty="0">
                <a:ln>
                  <a:noFill/>
                </a:ln>
                <a:latin typeface="Liberation Sans" pitchFamily="18"/>
                <a:ea typeface="Microsoft YaHei" pitchFamily="2"/>
                <a:cs typeface="Lucida Sans" pitchFamily="2"/>
              </a:rPr>
              <a:t>ζημία σε βάρος των γυναικών, λόγω απώλειας εσόδων, με αποτέλεσμα να </a:t>
            </a:r>
            <a:r>
              <a:rPr lang="el-GR" sz="1800" b="0" i="0" u="none" strike="noStrike" kern="1200" cap="none" dirty="0" smtClean="0">
                <a:ln>
                  <a:noFill/>
                </a:ln>
                <a:latin typeface="Liberation Sans" pitchFamily="18"/>
                <a:ea typeface="Microsoft YaHei" pitchFamily="2"/>
                <a:cs typeface="Lucida Sans" pitchFamily="2"/>
              </a:rPr>
              <a:t>διατρέχουν υψηλότερο </a:t>
            </a:r>
            <a:r>
              <a:rPr lang="el-GR" sz="1800" b="0" i="0" u="none" strike="noStrike" kern="1200" cap="none" dirty="0">
                <a:ln>
                  <a:noFill/>
                </a:ln>
                <a:latin typeface="Liberation Sans" pitchFamily="18"/>
                <a:ea typeface="Microsoft YaHei" pitchFamily="2"/>
                <a:cs typeface="Lucida Sans" pitchFamily="2"/>
              </a:rPr>
              <a:t>κίνδυνο φτώχειας και οικονομικής εξάρτησης και αυξημένο κίνδυνο </a:t>
            </a:r>
            <a:r>
              <a:rPr lang="el-GR" sz="1800" b="0" i="0" u="none" strike="noStrike" kern="1200" cap="none" dirty="0" smtClean="0">
                <a:ln>
                  <a:noFill/>
                </a:ln>
                <a:latin typeface="Liberation Sans" pitchFamily="18"/>
                <a:ea typeface="Microsoft YaHei" pitchFamily="2"/>
                <a:cs typeface="Lucida Sans" pitchFamily="2"/>
              </a:rPr>
              <a:t>ενδοοικογενειακής </a:t>
            </a:r>
            <a:r>
              <a:rPr lang="en-US" sz="1800" b="0" i="0" u="none" strike="noStrike" kern="1200" cap="none" dirty="0" smtClean="0">
                <a:ln>
                  <a:noFill/>
                </a:ln>
                <a:latin typeface="Liberation Sans" pitchFamily="18"/>
                <a:ea typeface="Microsoft YaHei" pitchFamily="2"/>
                <a:cs typeface="Lucida Sans" pitchFamily="2"/>
              </a:rPr>
              <a:t>βίας</a:t>
            </a:r>
            <a:r>
              <a:rPr lang="en-US" sz="1800" b="0" i="0" u="none" strike="noStrike" kern="1200" cap="none" dirty="0">
                <a:ln>
                  <a:noFill/>
                </a:ln>
                <a:latin typeface="Liberation Sans" pitchFamily="18"/>
                <a:ea typeface="Microsoft YaHei" pitchFamily="2"/>
                <a:cs typeface="Lucida Sans" pitchFamily="2"/>
              </a:rPr>
              <a:t>.</a:t>
            </a:r>
          </a:p>
        </p:txBody>
      </p:sp>
      <p:sp>
        <p:nvSpPr>
          <p:cNvPr id="4" name="TextBox 3"/>
          <p:cNvSpPr txBox="1"/>
          <p:nvPr/>
        </p:nvSpPr>
        <p:spPr>
          <a:xfrm>
            <a:off x="57665" y="3220995"/>
            <a:ext cx="9634973" cy="2878180"/>
          </a:xfrm>
          <a:prstGeom prst="rect">
            <a:avLst/>
          </a:prstGeom>
          <a:noFill/>
          <a:ln>
            <a:noFill/>
          </a:ln>
        </p:spPr>
        <p:txBody>
          <a:bodyPr vert="horz" wrap="square" lIns="90000" tIns="45000" rIns="90000" bIns="45000" anchorCtr="0" compatLnSpc="0">
            <a:spAutoFit/>
          </a:bodyPr>
          <a:lstStyle/>
          <a:p>
            <a:pPr marL="285750" marR="0" lvl="0" indent="-285750" algn="just" rtl="0" hangingPunct="0">
              <a:lnSpc>
                <a:spcPct val="150000"/>
              </a:lnSpc>
              <a:spcBef>
                <a:spcPts val="0"/>
              </a:spcBef>
              <a:spcAft>
                <a:spcPts val="0"/>
              </a:spcAft>
              <a:buFont typeface="Wingdings" panose="05000000000000000000" pitchFamily="2" charset="2"/>
              <a:buChar char="v"/>
              <a:tabLst/>
            </a:pPr>
            <a:r>
              <a:rPr lang="el-GR" sz="1800" b="0" i="0" u="none" strike="noStrike" kern="1200" cap="none" dirty="0" smtClean="0">
                <a:ln>
                  <a:noFill/>
                </a:ln>
                <a:latin typeface="Liberation Sans" pitchFamily="18"/>
                <a:ea typeface="Microsoft YaHei" pitchFamily="2"/>
                <a:cs typeface="Lucida Sans" pitchFamily="2"/>
              </a:rPr>
              <a:t>   Το </a:t>
            </a:r>
            <a:r>
              <a:rPr lang="el-GR" sz="1800" b="0" i="0" u="none" strike="noStrike" kern="1200" cap="none" dirty="0">
                <a:ln>
                  <a:noFill/>
                </a:ln>
                <a:latin typeface="Liberation Sans" pitchFamily="18"/>
                <a:ea typeface="Microsoft YaHei" pitchFamily="2"/>
                <a:cs typeface="Lucida Sans" pitchFamily="2"/>
              </a:rPr>
              <a:t>EIGE και άλλοι οργανισμοί της ΕΕ συμβάλλουν στη συγκέντρωση των στατιστικών στοιχείων </a:t>
            </a:r>
            <a:r>
              <a:rPr lang="el-GR" sz="1800" b="0" i="0" u="none" strike="noStrike" kern="1200" cap="none" dirty="0" smtClean="0">
                <a:ln>
                  <a:noFill/>
                </a:ln>
                <a:latin typeface="Liberation Sans" pitchFamily="18"/>
                <a:ea typeface="Microsoft YaHei" pitchFamily="2"/>
                <a:cs typeface="Lucida Sans" pitchFamily="2"/>
              </a:rPr>
              <a:t>ανά φύλο </a:t>
            </a:r>
            <a:r>
              <a:rPr lang="el-GR" sz="1800" b="0" i="0" u="none" strike="noStrike" kern="1200" cap="none" dirty="0">
                <a:ln>
                  <a:noFill/>
                </a:ln>
                <a:latin typeface="Liberation Sans" pitchFamily="18"/>
                <a:ea typeface="Microsoft YaHei" pitchFamily="2"/>
                <a:cs typeface="Lucida Sans" pitchFamily="2"/>
              </a:rPr>
              <a:t>και των δεικτών που απαιτούνται για τη χάραξη αποτελεσματικών </a:t>
            </a:r>
            <a:r>
              <a:rPr lang="el-GR" sz="1800" b="0" i="0" u="none" strike="noStrike" kern="1200" cap="none" dirty="0" err="1">
                <a:ln>
                  <a:noFill/>
                </a:ln>
                <a:latin typeface="Liberation Sans" pitchFamily="18"/>
                <a:ea typeface="Microsoft YaHei" pitchFamily="2"/>
                <a:cs typeface="Lucida Sans" pitchFamily="2"/>
              </a:rPr>
              <a:t>ενωσιακών</a:t>
            </a:r>
            <a:r>
              <a:rPr lang="el-GR" sz="1800" b="0" i="0" u="none" strike="noStrike" kern="1200" cap="none" dirty="0">
                <a:ln>
                  <a:noFill/>
                </a:ln>
                <a:latin typeface="Liberation Sans" pitchFamily="18"/>
                <a:ea typeface="Microsoft YaHei" pitchFamily="2"/>
                <a:cs typeface="Lucida Sans" pitchFamily="2"/>
              </a:rPr>
              <a:t> και </a:t>
            </a:r>
            <a:r>
              <a:rPr lang="el-GR" sz="1800" b="0" i="0" u="none" strike="noStrike" kern="1200" cap="none" dirty="0" smtClean="0">
                <a:ln>
                  <a:noFill/>
                </a:ln>
                <a:latin typeface="Liberation Sans" pitchFamily="18"/>
                <a:ea typeface="Microsoft YaHei" pitchFamily="2"/>
                <a:cs typeface="Lucida Sans" pitchFamily="2"/>
              </a:rPr>
              <a:t>εθνικών πολιτικών </a:t>
            </a:r>
            <a:r>
              <a:rPr lang="el-GR" sz="1800" b="0" i="0" u="none" strike="noStrike" kern="1200" cap="none" dirty="0">
                <a:ln>
                  <a:noFill/>
                </a:ln>
                <a:latin typeface="Liberation Sans" pitchFamily="18"/>
                <a:ea typeface="Microsoft YaHei" pitchFamily="2"/>
                <a:cs typeface="Lucida Sans" pitchFamily="2"/>
              </a:rPr>
              <a:t>και για την εκτίμηση του αντίκτυπού τους στην ισότητα των φύλων, αλλά ακόμη </a:t>
            </a:r>
            <a:r>
              <a:rPr lang="el-GR" sz="1800" b="0" i="0" u="none" strike="noStrike" kern="1200" cap="none" dirty="0" smtClean="0">
                <a:ln>
                  <a:noFill/>
                </a:ln>
                <a:latin typeface="Liberation Sans" pitchFamily="18"/>
                <a:ea typeface="Microsoft YaHei" pitchFamily="2"/>
                <a:cs typeface="Lucida Sans" pitchFamily="2"/>
              </a:rPr>
              <a:t>δεν διατίθενται </a:t>
            </a:r>
            <a:r>
              <a:rPr lang="el-GR" sz="1800" b="0" i="0" u="none" strike="noStrike" kern="1200" cap="none" dirty="0">
                <a:ln>
                  <a:noFill/>
                </a:ln>
                <a:latin typeface="Liberation Sans" pitchFamily="18"/>
                <a:ea typeface="Microsoft YaHei" pitchFamily="2"/>
                <a:cs typeface="Lucida Sans" pitchFamily="2"/>
              </a:rPr>
              <a:t>τέτοια στοιχεία για όλους τους τομείς πολιτικής. Επίσης, οι εθνικοί φορείς που </a:t>
            </a:r>
            <a:r>
              <a:rPr lang="el-GR" sz="1800" b="0" i="0" u="none" strike="noStrike" kern="1200" cap="none" dirty="0" smtClean="0">
                <a:ln>
                  <a:noFill/>
                </a:ln>
                <a:latin typeface="Liberation Sans" pitchFamily="18"/>
                <a:ea typeface="Microsoft YaHei" pitchFamily="2"/>
                <a:cs typeface="Lucida Sans" pitchFamily="2"/>
              </a:rPr>
              <a:t>είναι αρμόδιοι </a:t>
            </a:r>
            <a:r>
              <a:rPr lang="el-GR" sz="1800" b="0" i="0" u="none" strike="noStrike" kern="1200" cap="none" dirty="0">
                <a:ln>
                  <a:noFill/>
                </a:ln>
                <a:latin typeface="Liberation Sans" pitchFamily="18"/>
                <a:ea typeface="Microsoft YaHei" pitchFamily="2"/>
                <a:cs typeface="Lucida Sans" pitchFamily="2"/>
              </a:rPr>
              <a:t>για την παρακολούθηση της ισότητας των φύλων έχουν επισημάνει ότι οι περικοπές της</a:t>
            </a:r>
          </a:p>
          <a:p>
            <a:pPr marL="285750" marR="0" lvl="0" indent="-285750" algn="just" rtl="0" hangingPunct="0">
              <a:lnSpc>
                <a:spcPct val="150000"/>
              </a:lnSpc>
              <a:spcBef>
                <a:spcPts val="0"/>
              </a:spcBef>
              <a:spcAft>
                <a:spcPts val="0"/>
              </a:spcAft>
              <a:buFont typeface="Wingdings" panose="05000000000000000000" pitchFamily="2" charset="2"/>
              <a:buChar char="v"/>
              <a:tabLst/>
            </a:pPr>
            <a:r>
              <a:rPr lang="el-GR" sz="1800" b="0" i="0" u="none" strike="noStrike" kern="1200" cap="none" dirty="0">
                <a:ln>
                  <a:noFill/>
                </a:ln>
                <a:latin typeface="Liberation Sans" pitchFamily="18"/>
                <a:ea typeface="Microsoft YaHei" pitchFamily="2"/>
                <a:cs typeface="Lucida Sans" pitchFamily="2"/>
              </a:rPr>
              <a:t>χρηματοδότησης λόγω της χρηματοπιστωτικής κρίσης αποτελούν βασικό πρόβλημα.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0" y="58739"/>
            <a:ext cx="9072563" cy="830724"/>
          </a:xfrm>
        </p:spPr>
        <p:txBody>
          <a:bodyPr vert="horz">
            <a:normAutofit/>
          </a:bodyPr>
          <a:lstStyle/>
          <a:p>
            <a:pPr lvl="0" rtl="0"/>
            <a:r>
              <a:rPr lang="el-GR" sz="3200" dirty="0" smtClean="0">
                <a:latin typeface="Calibri" panose="020F0502020204030204" pitchFamily="34" charset="0"/>
                <a:ea typeface="Calibri" panose="020F0502020204030204" pitchFamily="34" charset="0"/>
                <a:cs typeface="Calibri" panose="020F0502020204030204" pitchFamily="34" charset="0"/>
              </a:rPr>
              <a:t>       </a:t>
            </a:r>
            <a:r>
              <a:rPr lang="el-GR" sz="3200" dirty="0" err="1" smtClean="0">
                <a:latin typeface="Calibri" panose="020F0502020204030204" pitchFamily="34" charset="0"/>
                <a:ea typeface="Calibri" panose="020F0502020204030204" pitchFamily="34" charset="0"/>
                <a:cs typeface="Calibri" panose="020F0502020204030204" pitchFamily="34" charset="0"/>
              </a:rPr>
              <a:t>Προσδοκιες</a:t>
            </a:r>
            <a:r>
              <a:rPr lang="el-GR" sz="3200" dirty="0" smtClean="0">
                <a:latin typeface="Calibri" panose="020F0502020204030204" pitchFamily="34" charset="0"/>
                <a:ea typeface="Calibri" panose="020F0502020204030204" pitchFamily="34" charset="0"/>
                <a:cs typeface="Calibri" panose="020F0502020204030204" pitchFamily="34" charset="0"/>
              </a:rPr>
              <a:t> </a:t>
            </a:r>
            <a:r>
              <a:rPr lang="el-GR" sz="3200" dirty="0">
                <a:latin typeface="Calibri" panose="020F0502020204030204" pitchFamily="34" charset="0"/>
                <a:ea typeface="Calibri" panose="020F0502020204030204" pitchFamily="34" charset="0"/>
                <a:cs typeface="Calibri" panose="020F0502020204030204" pitchFamily="34" charset="0"/>
              </a:rPr>
              <a:t>των </a:t>
            </a:r>
            <a:r>
              <a:rPr lang="el-GR" sz="3200" dirty="0" err="1" smtClean="0">
                <a:latin typeface="Calibri" panose="020F0502020204030204" pitchFamily="34" charset="0"/>
                <a:ea typeface="Calibri" panose="020F0502020204030204" pitchFamily="34" charset="0"/>
                <a:cs typeface="Calibri" panose="020F0502020204030204" pitchFamily="34" charset="0"/>
              </a:rPr>
              <a:t>πολιτων</a:t>
            </a:r>
            <a:r>
              <a:rPr lang="el-GR" sz="3200" dirty="0" smtClean="0">
                <a:latin typeface="Calibri" panose="020F0502020204030204" pitchFamily="34" charset="0"/>
                <a:ea typeface="Calibri" panose="020F0502020204030204" pitchFamily="34" charset="0"/>
                <a:cs typeface="Calibri" panose="020F0502020204030204" pitchFamily="34" charset="0"/>
              </a:rPr>
              <a:t> της </a:t>
            </a:r>
            <a:r>
              <a:rPr lang="el-GR" sz="3200" dirty="0">
                <a:latin typeface="Calibri" panose="020F0502020204030204" pitchFamily="34" charset="0"/>
                <a:ea typeface="Calibri" panose="020F0502020204030204" pitchFamily="34" charset="0"/>
                <a:cs typeface="Calibri" panose="020F0502020204030204" pitchFamily="34" charset="0"/>
              </a:rPr>
              <a:t>ΕΕ</a:t>
            </a:r>
          </a:p>
        </p:txBody>
      </p:sp>
      <p:sp>
        <p:nvSpPr>
          <p:cNvPr id="3" name="Υπότιτλος 2"/>
          <p:cNvSpPr txBox="1">
            <a:spLocks noGrp="1"/>
          </p:cNvSpPr>
          <p:nvPr>
            <p:ph type="subTitle" idx="4294967295"/>
          </p:nvPr>
        </p:nvSpPr>
        <p:spPr>
          <a:xfrm>
            <a:off x="82378" y="889462"/>
            <a:ext cx="9543760" cy="692203"/>
          </a:xfrm>
        </p:spPr>
        <p:txBody>
          <a:bodyPr vert="horz" anchor="t">
            <a:normAutofit fontScale="25000" lnSpcReduction="20000"/>
          </a:bodyPr>
          <a:lstStyle/>
          <a:p>
            <a:pPr marL="0" lvl="0" indent="0" algn="l" rtl="0">
              <a:buNone/>
            </a:pPr>
            <a:r>
              <a:rPr lang="el-GR" sz="64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Σύμφωνα </a:t>
            </a:r>
            <a:r>
              <a:rPr lang="el-GR" sz="6400" dirty="0">
                <a:solidFill>
                  <a:schemeClr val="tx1"/>
                </a:solidFill>
                <a:latin typeface="Calibri" panose="020F0502020204030204" pitchFamily="34" charset="0"/>
                <a:ea typeface="Calibri" panose="020F0502020204030204" pitchFamily="34" charset="0"/>
                <a:cs typeface="Calibri" panose="020F0502020204030204" pitchFamily="34" charset="0"/>
              </a:rPr>
              <a:t>με δημοσκοπήσεις, είναι συντριπτική η πλειονότητα των Ευρωπαίων που θεωρούν ότι η προαγωγή της ισότητας των φύλων είναι σημαντική για μια δίκαιη και δημοκρατική κοινωνία, για την οικονομία και για τους ίδιους σε προσωπικό επίπεδο.</a:t>
            </a:r>
          </a:p>
          <a:p>
            <a:pPr lvl="0" algn="l" rtl="0"/>
            <a:endParaRPr lang="el-GR" sz="1800" dirty="0"/>
          </a:p>
          <a:p>
            <a:pPr lvl="0" algn="r" rtl="0"/>
            <a:r>
              <a:rPr lang="el-GR" sz="1800" dirty="0"/>
              <a:t> </a:t>
            </a:r>
          </a:p>
        </p:txBody>
      </p:sp>
      <p:sp>
        <p:nvSpPr>
          <p:cNvPr id="4" name="TextBox 3"/>
          <p:cNvSpPr txBox="1"/>
          <p:nvPr/>
        </p:nvSpPr>
        <p:spPr>
          <a:xfrm>
            <a:off x="82378" y="1696994"/>
            <a:ext cx="9543759" cy="2094504"/>
          </a:xfrm>
          <a:prstGeom prst="rect">
            <a:avLst/>
          </a:prstGeom>
          <a:noFill/>
          <a:ln>
            <a:noFill/>
          </a:ln>
        </p:spPr>
        <p:txBody>
          <a:bodyPr vert="horz" wrap="square" lIns="90000" tIns="45000" rIns="90000" bIns="45000" anchorCtr="0" compatLnSpc="0">
            <a:spAutoFit/>
          </a:bodyPr>
          <a:lstStyle/>
          <a:p>
            <a:pPr marL="0" marR="0" lvl="0" indent="0" algn="l" rtl="0" hangingPunct="0">
              <a:lnSpc>
                <a:spcPct val="100000"/>
              </a:lnSpc>
              <a:spcBef>
                <a:spcPts val="0"/>
              </a:spcBef>
              <a:spcAft>
                <a:spcPts val="0"/>
              </a:spcAft>
              <a:buNone/>
              <a:tabLst/>
            </a:pPr>
            <a:r>
              <a:rPr lang="el-GR" sz="1600" b="0" i="0" u="none" strike="noStrike" kern="1200" cap="none" dirty="0">
                <a:ln>
                  <a:noFill/>
                </a:ln>
                <a:latin typeface="Liberation Sans" pitchFamily="18"/>
                <a:ea typeface="Microsoft YaHei" pitchFamily="2"/>
                <a:cs typeface="Lucida Sans" pitchFamily="2"/>
              </a:rPr>
              <a:t> </a:t>
            </a:r>
            <a:r>
              <a:rPr lang="el-GR" sz="1600" b="0" i="0" u="none" strike="noStrike" kern="1200" cap="none" dirty="0">
                <a:ln>
                  <a:noFill/>
                </a:ln>
                <a:latin typeface="Calibri" panose="020F0502020204030204" pitchFamily="34" charset="0"/>
                <a:ea typeface="Calibri" panose="020F0502020204030204" pitchFamily="34" charset="0"/>
                <a:cs typeface="Calibri" panose="020F0502020204030204" pitchFamily="34" charset="0"/>
              </a:rPr>
              <a:t>Μόνο οι μισοί πολίτες, ή και λιγότεροι, θεωρούν ότι έχει επιτευχθεί ισότητα των φύλων στην</a:t>
            </a:r>
          </a:p>
          <a:p>
            <a:pPr marL="0" marR="0" lvl="0" indent="0" algn="l" rtl="0" hangingPunct="0">
              <a:lnSpc>
                <a:spcPct val="100000"/>
              </a:lnSpc>
              <a:spcBef>
                <a:spcPts val="0"/>
              </a:spcBef>
              <a:spcAft>
                <a:spcPts val="0"/>
              </a:spcAft>
              <a:buNone/>
              <a:tabLst/>
            </a:pPr>
            <a:r>
              <a:rPr lang="el-GR" sz="1600" b="0" i="0" u="none" strike="noStrike" kern="1200" cap="none" dirty="0">
                <a:ln>
                  <a:noFill/>
                </a:ln>
                <a:latin typeface="Calibri" panose="020F0502020204030204" pitchFamily="34" charset="0"/>
                <a:ea typeface="Calibri" panose="020F0502020204030204" pitchFamily="34" charset="0"/>
                <a:cs typeface="Calibri" panose="020F0502020204030204" pitchFamily="34" charset="0"/>
              </a:rPr>
              <a:t>πολιτική, στην εργασία και σε ηγετικές θέσεις σε εταιρείες και άλλες οργανώσεις. Η πλειονότητα των</a:t>
            </a:r>
          </a:p>
          <a:p>
            <a:pPr marL="0" marR="0" lvl="0" indent="0" algn="l" rtl="0" hangingPunct="0">
              <a:lnSpc>
                <a:spcPct val="100000"/>
              </a:lnSpc>
              <a:spcBef>
                <a:spcPts val="0"/>
              </a:spcBef>
              <a:spcAft>
                <a:spcPts val="0"/>
              </a:spcAft>
              <a:buNone/>
              <a:tabLst/>
            </a:pPr>
            <a:r>
              <a:rPr lang="el-GR" sz="1600" b="0" i="0" u="none" strike="noStrike" kern="1200" cap="none" dirty="0">
                <a:ln>
                  <a:noFill/>
                </a:ln>
                <a:latin typeface="Calibri" panose="020F0502020204030204" pitchFamily="34" charset="0"/>
                <a:ea typeface="Calibri" panose="020F0502020204030204" pitchFamily="34" charset="0"/>
                <a:cs typeface="Calibri" panose="020F0502020204030204" pitchFamily="34" charset="0"/>
              </a:rPr>
              <a:t>ερωτηθέντων κρίνει ότι υφίσταται μισθολογικό χάσμα μεταξύ των φύλων στην εκάστοτε χώρα και</a:t>
            </a:r>
          </a:p>
          <a:p>
            <a:pPr marL="0" marR="0" lvl="0" indent="0" algn="l" rtl="0" hangingPunct="0">
              <a:lnSpc>
                <a:spcPct val="100000"/>
              </a:lnSpc>
              <a:spcBef>
                <a:spcPts val="0"/>
              </a:spcBef>
              <a:spcAft>
                <a:spcPts val="0"/>
              </a:spcAft>
              <a:buNone/>
              <a:tabLst/>
            </a:pPr>
            <a:r>
              <a:rPr lang="el-GR" sz="1600" b="0" i="0" u="none" strike="noStrike" kern="1200" cap="none" dirty="0">
                <a:ln>
                  <a:noFill/>
                </a:ln>
                <a:latin typeface="Calibri" panose="020F0502020204030204" pitchFamily="34" charset="0"/>
                <a:ea typeface="Calibri" panose="020F0502020204030204" pitchFamily="34" charset="0"/>
                <a:cs typeface="Calibri" panose="020F0502020204030204" pitchFamily="34" charset="0"/>
              </a:rPr>
              <a:t>ότι αυτό είναι απαράδεκτο. Το 70% περίπου θα στήριζε τη λήψη νομικών μέτρων για να διασφαλιστεί η ισότητα μεταξύ ανδρών και γυναικών στην</a:t>
            </a:r>
          </a:p>
          <a:p>
            <a:pPr marL="0" marR="0" lvl="0" indent="0" algn="l" rtl="0" hangingPunct="0">
              <a:lnSpc>
                <a:spcPct val="100000"/>
              </a:lnSpc>
              <a:spcBef>
                <a:spcPts val="0"/>
              </a:spcBef>
              <a:spcAft>
                <a:spcPts val="0"/>
              </a:spcAft>
              <a:buNone/>
              <a:tabLst/>
            </a:pPr>
            <a:r>
              <a:rPr lang="el-GR" sz="1600" b="0" i="0" u="none" strike="noStrike" kern="1200" cap="none" dirty="0">
                <a:ln>
                  <a:noFill/>
                </a:ln>
                <a:latin typeface="Calibri" panose="020F0502020204030204" pitchFamily="34" charset="0"/>
                <a:ea typeface="Calibri" panose="020F0502020204030204" pitchFamily="34" charset="0"/>
                <a:cs typeface="Calibri" panose="020F0502020204030204" pitchFamily="34" charset="0"/>
              </a:rPr>
              <a:t>πολιτική. Όσον αφορά δε την ενδοοικογενειακή</a:t>
            </a:r>
          </a:p>
          <a:p>
            <a:pPr marL="0" marR="0" lvl="0" indent="0" algn="l" rtl="0" hangingPunct="0">
              <a:lnSpc>
                <a:spcPct val="100000"/>
              </a:lnSpc>
              <a:spcBef>
                <a:spcPts val="0"/>
              </a:spcBef>
              <a:spcAft>
                <a:spcPts val="0"/>
              </a:spcAft>
              <a:buNone/>
              <a:tabLst/>
            </a:pPr>
            <a:r>
              <a:rPr lang="el-GR" sz="1600" b="0" i="0" u="none" strike="noStrike" kern="1200" cap="none" dirty="0">
                <a:ln>
                  <a:noFill/>
                </a:ln>
                <a:latin typeface="Calibri" panose="020F0502020204030204" pitchFamily="34" charset="0"/>
                <a:ea typeface="Calibri" panose="020F0502020204030204" pitchFamily="34" charset="0"/>
                <a:cs typeface="Calibri" panose="020F0502020204030204" pitchFamily="34" charset="0"/>
              </a:rPr>
              <a:t>βία κατά των γυναικών, το 74% των Ευρωπαίων τη</a:t>
            </a:r>
          </a:p>
          <a:p>
            <a:pPr marL="0" marR="0" lvl="0" indent="0" algn="l" rtl="0" hangingPunct="0">
              <a:lnSpc>
                <a:spcPct val="100000"/>
              </a:lnSpc>
              <a:spcBef>
                <a:spcPts val="0"/>
              </a:spcBef>
              <a:spcAft>
                <a:spcPts val="0"/>
              </a:spcAft>
              <a:buNone/>
              <a:tabLst/>
            </a:pPr>
            <a:r>
              <a:rPr lang="el-GR" sz="1600" b="0" i="0" u="none" strike="noStrike" kern="1200" cap="none" dirty="0">
                <a:ln>
                  <a:noFill/>
                </a:ln>
                <a:latin typeface="Calibri" panose="020F0502020204030204" pitchFamily="34" charset="0"/>
                <a:ea typeface="Calibri" panose="020F0502020204030204" pitchFamily="34" charset="0"/>
                <a:cs typeface="Calibri" panose="020F0502020204030204" pitchFamily="34" charset="0"/>
              </a:rPr>
              <a:t>θεωρεί κοινό φαινόμενο στη χώρα τους.</a:t>
            </a:r>
          </a:p>
        </p:txBody>
      </p:sp>
      <p:pic>
        <p:nvPicPr>
          <p:cNvPr id="5" name="Εικόνα 4">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6096000" y="2904143"/>
            <a:ext cx="3663291" cy="2578286"/>
          </a:xfrm>
          <a:prstGeom prst="rect">
            <a:avLst/>
          </a:prstGeom>
          <a:noFill/>
          <a:ln>
            <a:noFill/>
          </a:ln>
        </p:spPr>
      </p:pic>
      <p:sp>
        <p:nvSpPr>
          <p:cNvPr id="6" name="TextBox 5"/>
          <p:cNvSpPr txBox="1"/>
          <p:nvPr/>
        </p:nvSpPr>
        <p:spPr>
          <a:xfrm>
            <a:off x="82379" y="4094204"/>
            <a:ext cx="5304268" cy="1064221"/>
          </a:xfrm>
          <a:prstGeom prst="rect">
            <a:avLst/>
          </a:prstGeom>
          <a:noFill/>
          <a:ln>
            <a:noFill/>
          </a:ln>
        </p:spPr>
        <p:txBody>
          <a:bodyPr vert="horz" wrap="square" lIns="90000" tIns="45000" rIns="90000" bIns="45000" anchorCtr="0" compatLnSpc="0">
            <a:spAutoFit/>
          </a:bodyPr>
          <a:lstStyle/>
          <a:p>
            <a:pPr lvl="0" hangingPunct="0"/>
            <a:r>
              <a:rPr lang="el-GR" sz="1600" b="0" i="0" u="none" strike="noStrike" kern="1200" cap="none" dirty="0">
                <a:ln>
                  <a:noFill/>
                </a:ln>
                <a:latin typeface="Liberation Sans" pitchFamily="18"/>
                <a:ea typeface="Microsoft YaHei" pitchFamily="2"/>
                <a:cs typeface="Lucida Sans" pitchFamily="2"/>
              </a:rPr>
              <a:t>Παρά την ελαφρώς αρνητική </a:t>
            </a:r>
            <a:r>
              <a:rPr lang="el-GR" sz="1600" b="0" i="0" u="none" strike="noStrike" kern="1200" cap="none" dirty="0" smtClean="0">
                <a:ln>
                  <a:noFill/>
                </a:ln>
                <a:latin typeface="Liberation Sans" pitchFamily="18"/>
                <a:ea typeface="Microsoft YaHei" pitchFamily="2"/>
                <a:cs typeface="Lucida Sans" pitchFamily="2"/>
              </a:rPr>
              <a:t>συνολική </a:t>
            </a:r>
            <a:r>
              <a:rPr lang="el-GR" sz="1600" dirty="0" smtClean="0">
                <a:latin typeface="Liberation Sans" pitchFamily="18"/>
                <a:ea typeface="Microsoft YaHei" pitchFamily="2"/>
                <a:cs typeface="Lucida Sans" pitchFamily="2"/>
              </a:rPr>
              <a:t>τάση</a:t>
            </a:r>
            <a:r>
              <a:rPr lang="el-GR" sz="1600" dirty="0">
                <a:latin typeface="Liberation Sans" pitchFamily="18"/>
                <a:ea typeface="Microsoft YaHei" pitchFamily="2"/>
                <a:cs typeface="Lucida Sans" pitchFamily="2"/>
              </a:rPr>
              <a:t>, οι πολίτες της ΕΕ που αξιολογούν την </a:t>
            </a:r>
            <a:r>
              <a:rPr lang="el-GR" sz="1600" dirty="0" err="1">
                <a:latin typeface="Liberation Sans" pitchFamily="18"/>
                <a:ea typeface="Microsoft YaHei" pitchFamily="2"/>
                <a:cs typeface="Lucida Sans" pitchFamily="2"/>
              </a:rPr>
              <a:t>ενωσιακή</a:t>
            </a:r>
            <a:r>
              <a:rPr lang="el-GR" sz="1600" dirty="0">
                <a:latin typeface="Liberation Sans" pitchFamily="18"/>
                <a:ea typeface="Microsoft YaHei" pitchFamily="2"/>
                <a:cs typeface="Lucida Sans" pitchFamily="2"/>
              </a:rPr>
              <a:t> </a:t>
            </a:r>
            <a:r>
              <a:rPr lang="el-GR" sz="1600" dirty="0" smtClean="0">
                <a:latin typeface="Liberation Sans" pitchFamily="18"/>
                <a:ea typeface="Microsoft YaHei" pitchFamily="2"/>
                <a:cs typeface="Lucida Sans" pitchFamily="2"/>
              </a:rPr>
              <a:t>δράση, </a:t>
            </a:r>
            <a:r>
              <a:rPr lang="el-GR" sz="1600" dirty="0">
                <a:latin typeface="Liberation Sans" pitchFamily="18"/>
                <a:ea typeface="Microsoft YaHei" pitchFamily="2"/>
                <a:cs typeface="Lucida Sans" pitchFamily="2"/>
              </a:rPr>
              <a:t>όσον αφορά </a:t>
            </a:r>
            <a:r>
              <a:rPr lang="el-GR" sz="1600" b="0" i="0" u="none" strike="noStrike" kern="1200" cap="none" dirty="0" smtClean="0">
                <a:ln>
                  <a:noFill/>
                </a:ln>
                <a:latin typeface="Liberation Sans" pitchFamily="18"/>
                <a:ea typeface="Microsoft YaHei" pitchFamily="2"/>
                <a:cs typeface="Lucida Sans" pitchFamily="2"/>
              </a:rPr>
              <a:t>την </a:t>
            </a:r>
            <a:r>
              <a:rPr lang="el-GR" sz="1600" b="0" i="0" u="none" strike="noStrike" kern="1200" cap="none" dirty="0">
                <a:ln>
                  <a:noFill/>
                </a:ln>
                <a:latin typeface="Liberation Sans" pitchFamily="18"/>
                <a:ea typeface="Microsoft YaHei" pitchFamily="2"/>
                <a:cs typeface="Lucida Sans" pitchFamily="2"/>
              </a:rPr>
              <a:t>ίση μεταχείριση ανδρών και </a:t>
            </a:r>
            <a:r>
              <a:rPr lang="el-GR" sz="1600" b="0" i="0" u="none" strike="noStrike" kern="1200" cap="none" dirty="0" err="1" smtClean="0">
                <a:ln>
                  <a:noFill/>
                </a:ln>
                <a:latin typeface="Liberation Sans" pitchFamily="18"/>
                <a:ea typeface="Microsoft YaHei" pitchFamily="2"/>
                <a:cs typeface="Lucida Sans" pitchFamily="2"/>
              </a:rPr>
              <a:t>γυναικώ</a:t>
            </a:r>
            <a:r>
              <a:rPr lang="el-GR" sz="1600" b="0" i="0" u="none" strike="noStrike" kern="1200" cap="none" dirty="0" smtClean="0">
                <a:ln>
                  <a:noFill/>
                </a:ln>
                <a:latin typeface="Liberation Sans" pitchFamily="18"/>
                <a:ea typeface="Microsoft YaHei" pitchFamily="2"/>
                <a:cs typeface="Lucida Sans" pitchFamily="2"/>
              </a:rPr>
              <a:t>, </a:t>
            </a:r>
            <a:r>
              <a:rPr lang="el-GR" sz="1600" b="0" i="0" u="none" strike="noStrike" kern="1200" cap="none" dirty="0">
                <a:ln>
                  <a:noFill/>
                </a:ln>
                <a:latin typeface="Liberation Sans" pitchFamily="18"/>
                <a:ea typeface="Microsoft YaHei" pitchFamily="2"/>
                <a:cs typeface="Lucida Sans" pitchFamily="2"/>
              </a:rPr>
              <a:t>ως επαρκή είναι περισσότεροι από εκείνους που </a:t>
            </a:r>
            <a:r>
              <a:rPr lang="el-GR" sz="1600" b="0" i="0" u="none" strike="noStrike" kern="1200" cap="none" dirty="0" smtClean="0">
                <a:ln>
                  <a:noFill/>
                </a:ln>
                <a:latin typeface="Liberation Sans" pitchFamily="18"/>
                <a:ea typeface="Microsoft YaHei" pitchFamily="2"/>
                <a:cs typeface="Lucida Sans" pitchFamily="2"/>
              </a:rPr>
              <a:t>την κρίνουν </a:t>
            </a:r>
            <a:r>
              <a:rPr lang="el-GR" sz="1800" b="0" i="0" u="none" strike="noStrike" kern="1200" cap="none" dirty="0">
                <a:ln>
                  <a:noFill/>
                </a:ln>
                <a:latin typeface="Liberation Sans" pitchFamily="18"/>
                <a:ea typeface="Microsoft YaHei" pitchFamily="2"/>
                <a:cs typeface="Lucida Sans" pitchFamily="2"/>
              </a:rPr>
              <a:t>α</a:t>
            </a:r>
            <a:r>
              <a:rPr lang="el-GR" sz="1600" b="0" i="0" u="none" strike="noStrike" kern="1200" cap="none" dirty="0">
                <a:ln>
                  <a:noFill/>
                </a:ln>
                <a:latin typeface="Liberation Sans" pitchFamily="18"/>
                <a:ea typeface="Microsoft YaHei" pitchFamily="2"/>
                <a:cs typeface="Lucida Sans" pitchFamily="2"/>
              </a:rPr>
              <a:t>νεπαρκή.</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0" y="225425"/>
            <a:ext cx="9072563" cy="688975"/>
          </a:xfrm>
        </p:spPr>
        <p:txBody>
          <a:bodyPr vert="horz"/>
          <a:lstStyle/>
          <a:p>
            <a:pPr lvl="0" rtl="0"/>
            <a:r>
              <a:rPr lang="el-GR" sz="3600" dirty="0" smtClean="0"/>
              <a:t>    </a:t>
            </a:r>
            <a:r>
              <a:rPr lang="el-GR" sz="3600" i="1" dirty="0" err="1" smtClean="0">
                <a:latin typeface="Calibri" panose="020F0502020204030204" pitchFamily="34" charset="0"/>
                <a:ea typeface="Calibri" panose="020F0502020204030204" pitchFamily="34" charset="0"/>
                <a:cs typeface="Calibri" panose="020F0502020204030204" pitchFamily="34" charset="0"/>
              </a:rPr>
              <a:t>Διεθνεις</a:t>
            </a:r>
            <a:r>
              <a:rPr lang="en-US" sz="3600" i="1" dirty="0" smtClean="0">
                <a:latin typeface="Calibri" panose="020F0502020204030204" pitchFamily="34" charset="0"/>
                <a:ea typeface="Calibri" panose="020F0502020204030204" pitchFamily="34" charset="0"/>
                <a:cs typeface="Calibri" panose="020F0502020204030204" pitchFamily="34" charset="0"/>
              </a:rPr>
              <a:t> </a:t>
            </a:r>
            <a:r>
              <a:rPr lang="en-US" sz="3600" i="1" dirty="0" err="1">
                <a:latin typeface="Calibri" panose="020F0502020204030204" pitchFamily="34" charset="0"/>
                <a:ea typeface="Calibri" panose="020F0502020204030204" pitchFamily="34" charset="0"/>
                <a:cs typeface="Calibri" panose="020F0502020204030204" pitchFamily="34" charset="0"/>
              </a:rPr>
              <a:t>Δε</a:t>
            </a:r>
            <a:r>
              <a:rPr lang="el-GR" sz="3600" i="1" dirty="0" err="1" smtClean="0">
                <a:latin typeface="Calibri" panose="020F0502020204030204" pitchFamily="34" charset="0"/>
                <a:ea typeface="Calibri" panose="020F0502020204030204" pitchFamily="34" charset="0"/>
                <a:cs typeface="Calibri" panose="020F0502020204030204" pitchFamily="34" charset="0"/>
              </a:rPr>
              <a:t>σμευσεις</a:t>
            </a:r>
            <a:endParaRPr lang="el-GR" sz="3600" i="1" dirty="0">
              <a:latin typeface="Calibri" panose="020F0502020204030204" pitchFamily="34" charset="0"/>
              <a:ea typeface="Calibri" panose="020F0502020204030204" pitchFamily="34" charset="0"/>
              <a:cs typeface="Calibri" panose="020F0502020204030204" pitchFamily="34" charset="0"/>
            </a:endParaRPr>
          </a:p>
        </p:txBody>
      </p:sp>
      <p:sp>
        <p:nvSpPr>
          <p:cNvPr id="3" name="Θέση κειμένου 2"/>
          <p:cNvSpPr txBox="1">
            <a:spLocks noGrp="1"/>
          </p:cNvSpPr>
          <p:nvPr>
            <p:ph type="body" idx="4294967295"/>
          </p:nvPr>
        </p:nvSpPr>
        <p:spPr>
          <a:xfrm>
            <a:off x="0" y="729916"/>
            <a:ext cx="9070975" cy="4812631"/>
          </a:xfrm>
        </p:spPr>
        <p:txBody>
          <a:bodyPr vert="horz">
            <a:normAutofit/>
          </a:bodyPr>
          <a:lstStyle/>
          <a:p>
            <a:pPr lvl="0" algn="just" rtl="0"/>
            <a:r>
              <a:rPr lang="el-GR" sz="1800" dirty="0"/>
              <a:t> </a:t>
            </a:r>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Πέρα από το </a:t>
            </a:r>
            <a:r>
              <a:rPr lang="el-GR" sz="1800" dirty="0" err="1">
                <a:solidFill>
                  <a:schemeClr val="tx1"/>
                </a:solidFill>
                <a:latin typeface="Calibri" panose="020F0502020204030204" pitchFamily="34" charset="0"/>
                <a:ea typeface="Calibri" panose="020F0502020204030204" pitchFamily="34" charset="0"/>
                <a:cs typeface="Calibri" panose="020F0502020204030204" pitchFamily="34" charset="0"/>
              </a:rPr>
              <a:t>ενωσιακό</a:t>
            </a:r>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 νομικό πλαίσιο, η ΕΕ και τα κράτη μέλη της έχουν δεσμευτεί ουσιωδώς όσον αφορά την ισότητα των </a:t>
            </a:r>
            <a:r>
              <a:rPr lang="el-GR"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φύλων, </a:t>
            </a:r>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στο πλαίσιο διεθνών συνθηκών και συμφωνιών για τα ανθρώπινα δικαιώματα, πολλές από τις οποίες διαμορφώθηκαν με τη συμβολή της ΕΕ, ενώ ορισμένες από αυτές υπερβαίνουν τα </a:t>
            </a:r>
            <a:r>
              <a:rPr lang="el-GR" sz="1800" dirty="0" err="1">
                <a:solidFill>
                  <a:schemeClr val="tx1"/>
                </a:solidFill>
                <a:latin typeface="Calibri" panose="020F0502020204030204" pitchFamily="34" charset="0"/>
                <a:ea typeface="Calibri" panose="020F0502020204030204" pitchFamily="34" charset="0"/>
                <a:cs typeface="Calibri" panose="020F0502020204030204" pitchFamily="34" charset="0"/>
              </a:rPr>
              <a:t>ενωσιακά</a:t>
            </a:r>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 πρότυπα.</a:t>
            </a:r>
          </a:p>
          <a:p>
            <a:pPr lvl="0" algn="just" rtl="0"/>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Στο πλαίσιο του Συμβουλίου της Ευρώπης, όλα τα κράτη μέλη της ΕΕ έχουν επικυρώσει την Ευρωπαϊκή Σύμβαση ανθρωπίνων δικαιωμάτων (ΕΣΑΔ), και η ΕΕ έχει νομική υποχρέωση να προσχωρήσει σε αυτή, πράγμα που θα μπορούσε να δημιουργήσει πρόσθετη βάση για ευνοϊκές πολιτικές προς την πραγματική ισότητα των φύλων. </a:t>
            </a:r>
            <a:endParaRPr lang="el-GR" sz="18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rtl="0"/>
            <a:r>
              <a:rPr lang="el-GR" sz="1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Εικοσιένα </a:t>
            </a:r>
            <a:r>
              <a:rPr lang="el-GR" sz="1800" dirty="0">
                <a:solidFill>
                  <a:schemeClr val="tx1"/>
                </a:solidFill>
                <a:latin typeface="Calibri" panose="020F0502020204030204" pitchFamily="34" charset="0"/>
                <a:ea typeface="Calibri" panose="020F0502020204030204" pitchFamily="34" charset="0"/>
                <a:cs typeface="Calibri" panose="020F0502020204030204" pitchFamily="34" charset="0"/>
              </a:rPr>
              <a:t>κράτη μέλη έχουν επικυρώσει τη Σύμβαση του Συμβουλίου της Ευρώπης σχετικά με την πρόληψη και την καταπολέμηση της βίας κατά των γυναικών και της ενδοοικογενειακής βίας (Σύμβαση της Κωνσταντινούπολης), την πρώτη νομικά δεσμευτική διεθνή πράξη για την πρόληψη και την καταπολέμηση της βίας κατά των γυναικών και των κοριτσιών. Η επικύρωση της Σύμβασης από την ΕΕ θα μπορούσε να συμβάλει ώστε να εξασφαλιστεί δικαιότερη προστασία από όλες τις μορφές βίας για τις γυναίκες σε ολόκληρη την Ευρώπη.</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0" y="225425"/>
            <a:ext cx="9072563" cy="560638"/>
          </a:xfrm>
        </p:spPr>
        <p:txBody>
          <a:bodyPr vert="horz">
            <a:normAutofit fontScale="90000"/>
          </a:bodyPr>
          <a:lstStyle/>
          <a:p>
            <a:pPr lvl="0" rtl="0"/>
            <a:r>
              <a:rPr lang="el-GR" sz="3200" i="1" dirty="0" smtClean="0">
                <a:latin typeface="Calibri" panose="020F0502020204030204" pitchFamily="34" charset="0"/>
                <a:ea typeface="Calibri" panose="020F0502020204030204" pitchFamily="34" charset="0"/>
                <a:cs typeface="Calibri" panose="020F0502020204030204" pitchFamily="34" charset="0"/>
              </a:rPr>
              <a:t>       </a:t>
            </a:r>
            <a:r>
              <a:rPr lang="el-GR" sz="3200" i="1" dirty="0" err="1" smtClean="0">
                <a:latin typeface="Calibri" panose="020F0502020204030204" pitchFamily="34" charset="0"/>
                <a:ea typeface="Calibri" panose="020F0502020204030204" pitchFamily="34" charset="0"/>
                <a:cs typeface="Calibri" panose="020F0502020204030204" pitchFamily="34" charset="0"/>
              </a:rPr>
              <a:t>Χρηματοδοτικο</a:t>
            </a:r>
            <a:r>
              <a:rPr lang="el-GR" sz="3200" i="1" dirty="0" smtClean="0">
                <a:latin typeface="Calibri" panose="020F0502020204030204" pitchFamily="34" charset="0"/>
                <a:ea typeface="Calibri" panose="020F0502020204030204" pitchFamily="34" charset="0"/>
                <a:cs typeface="Calibri" panose="020F0502020204030204" pitchFamily="34" charset="0"/>
              </a:rPr>
              <a:t> </a:t>
            </a:r>
            <a:r>
              <a:rPr lang="el-GR" sz="3200" i="1" dirty="0" err="1" smtClean="0">
                <a:latin typeface="Calibri" panose="020F0502020204030204" pitchFamily="34" charset="0"/>
                <a:ea typeface="Calibri" panose="020F0502020204030204" pitchFamily="34" charset="0"/>
                <a:cs typeface="Calibri" panose="020F0502020204030204" pitchFamily="34" charset="0"/>
              </a:rPr>
              <a:t>πλαισιο</a:t>
            </a:r>
            <a:endParaRPr lang="el-GR" sz="3200" i="1" dirty="0">
              <a:latin typeface="Calibri" panose="020F0502020204030204" pitchFamily="34" charset="0"/>
              <a:ea typeface="Calibri" panose="020F0502020204030204" pitchFamily="34" charset="0"/>
              <a:cs typeface="Calibri" panose="020F0502020204030204" pitchFamily="34" charset="0"/>
            </a:endParaRPr>
          </a:p>
        </p:txBody>
      </p:sp>
      <p:sp>
        <p:nvSpPr>
          <p:cNvPr id="3" name="Θέση κειμένου 2"/>
          <p:cNvSpPr txBox="1">
            <a:spLocks noGrp="1"/>
          </p:cNvSpPr>
          <p:nvPr>
            <p:ph type="body" idx="4294967295"/>
          </p:nvPr>
        </p:nvSpPr>
        <p:spPr>
          <a:xfrm>
            <a:off x="208547" y="2125579"/>
            <a:ext cx="8205538" cy="2335295"/>
          </a:xfrm>
        </p:spPr>
        <p:txBody>
          <a:bodyPr vert="horz">
            <a:noAutofit/>
          </a:bodyPr>
          <a:lstStyle/>
          <a:p>
            <a:pPr lvl="0" algn="just" rtl="0"/>
            <a:r>
              <a:rPr lang="el-GR" sz="1600" dirty="0">
                <a:solidFill>
                  <a:schemeClr val="tx1"/>
                </a:solidFill>
                <a:latin typeface="Calibri" panose="020F0502020204030204" pitchFamily="34" charset="0"/>
                <a:ea typeface="Calibri" panose="020F0502020204030204" pitchFamily="34" charset="0"/>
                <a:cs typeface="Calibri" panose="020F0502020204030204" pitchFamily="34" charset="0"/>
              </a:rPr>
              <a:t>Η ισότητα των φύλων και η ενσωμάτωση της διάστασης του φύλου χρηματοδοτούνται επί του παρόντος από πληθώρα δράσεων στο πλαίσιο διαφόρων </a:t>
            </a:r>
            <a:r>
              <a:rPr lang="el-GR"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ενωσιακών</a:t>
            </a:r>
            <a:r>
              <a:rPr lang="el-GR" sz="1600" dirty="0">
                <a:solidFill>
                  <a:schemeClr val="tx1"/>
                </a:solidFill>
                <a:latin typeface="Calibri" panose="020F0502020204030204" pitchFamily="34" charset="0"/>
                <a:ea typeface="Calibri" panose="020F0502020204030204" pitchFamily="34" charset="0"/>
                <a:cs typeface="Calibri" panose="020F0502020204030204" pitchFamily="34" charset="0"/>
              </a:rPr>
              <a:t> χρηματοδοτικών προγραμμάτων και ad hoc μέσων</a:t>
            </a:r>
            <a:r>
              <a:rPr lang="el-GR"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algn="just"/>
            <a:r>
              <a:rPr lang="el-GR"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Για  την </a:t>
            </a:r>
            <a:r>
              <a:rPr lang="el-GR" sz="1600" dirty="0">
                <a:solidFill>
                  <a:schemeClr val="tx1"/>
                </a:solidFill>
                <a:latin typeface="Calibri" panose="020F0502020204030204" pitchFamily="34" charset="0"/>
                <a:ea typeface="Calibri" panose="020F0502020204030204" pitchFamily="34" charset="0"/>
                <a:cs typeface="Calibri" panose="020F0502020204030204" pitchFamily="34" charset="0"/>
              </a:rPr>
              <a:t>περίοδο 2016-2019, </a:t>
            </a:r>
            <a:r>
              <a:rPr lang="el-GR"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διατέθηκαν συνολικά </a:t>
            </a:r>
            <a:r>
              <a:rPr lang="el-GR" sz="1600" dirty="0">
                <a:solidFill>
                  <a:schemeClr val="tx1"/>
                </a:solidFill>
                <a:latin typeface="Calibri" panose="020F0502020204030204" pitchFamily="34" charset="0"/>
                <a:ea typeface="Calibri" panose="020F0502020204030204" pitchFamily="34" charset="0"/>
                <a:cs typeface="Calibri" panose="020F0502020204030204" pitchFamily="34" charset="0"/>
              </a:rPr>
              <a:t>6,17 δισεκατομμύρια ευρώ για την επίτευξη των στόχων της όσον αφορά την ισότητα των φύλων στο πλαίσιο έντεκα διαφορετικών ταμείων. Η επί τόπου διαχείριση των κονδυλίων εναπόκειται κυρίως στα κράτη μέλη, αλλά η ΕΕ μπορεί να επηρεάσει τις κατανομές προς στόχους που αφορούν την ισότητα των φύλων.  </a:t>
            </a:r>
          </a:p>
          <a:p>
            <a:pPr lvl="0" algn="just" rtl="0"/>
            <a:r>
              <a:rPr lang="el-GR" sz="1600" dirty="0">
                <a:solidFill>
                  <a:schemeClr val="tx1"/>
                </a:solidFill>
                <a:latin typeface="Calibri" panose="020F0502020204030204" pitchFamily="34" charset="0"/>
                <a:ea typeface="Calibri" panose="020F0502020204030204" pitchFamily="34" charset="0"/>
                <a:cs typeface="Calibri" panose="020F0502020204030204" pitchFamily="34" charset="0"/>
              </a:rPr>
              <a:t>Σύμφωνα με αξιολογήσεις, τα </a:t>
            </a:r>
            <a:r>
              <a:rPr lang="el-GR"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ενωσιακά</a:t>
            </a:r>
            <a:r>
              <a:rPr lang="el-GR" sz="1600" dirty="0">
                <a:solidFill>
                  <a:schemeClr val="tx1"/>
                </a:solidFill>
                <a:latin typeface="Calibri" panose="020F0502020204030204" pitchFamily="34" charset="0"/>
                <a:ea typeface="Calibri" panose="020F0502020204030204" pitchFamily="34" charset="0"/>
                <a:cs typeface="Calibri" panose="020F0502020204030204" pitchFamily="34" charset="0"/>
              </a:rPr>
              <a:t> κονδύλια συμπληρώνουν τις νομικές επιλογές και συμβάλλουν στην εφαρμογή τους. Επίσης, βελτιώνουν την αποτελεσματικότητα των μέτρων για την καταπολέμηση των διακρίσεων, καθώς και των κοινωνικών πολιτικών, που εφαρμόζονται σε εθνικό επίπεδο, ενώ διασφαλίζουν ότι διατίθεται υποστήριξη ακόμα και σε κράτη μέλη που βρίσκονται σε οικονομικά δυσχερή θέση και που σε άλλη περίπτωση δεν θα επένδυαν σε τέτοιου είδους μέτρα.</a:t>
            </a:r>
          </a:p>
          <a:p>
            <a:pPr lvl="0" algn="just" rtl="0"/>
            <a:r>
              <a:rPr lang="el-GR" sz="1600" dirty="0">
                <a:solidFill>
                  <a:schemeClr val="tx1"/>
                </a:solidFill>
                <a:latin typeface="Calibri" panose="020F0502020204030204" pitchFamily="34" charset="0"/>
                <a:ea typeface="Calibri" panose="020F0502020204030204" pitchFamily="34" charset="0"/>
                <a:cs typeface="Calibri" panose="020F0502020204030204" pitchFamily="34" charset="0"/>
              </a:rPr>
              <a:t>Ωστόσο, παρότι οι εκτενείς αξιολογήσεις του αντικτύπου που έχουν ορισμένα ταμεία στη διάσταση του φύλου δείχνουν πρόοδο, η αποτελεσματικότητα της χρηματοδότησης για την ισότητα των φύλων επιδέχεται βελτίωση.</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0" y="225425"/>
            <a:ext cx="9512968" cy="946150"/>
          </a:xfrm>
        </p:spPr>
        <p:txBody>
          <a:bodyPr vert="horz">
            <a:normAutofit/>
          </a:bodyPr>
          <a:lstStyle/>
          <a:p>
            <a:pPr lvl="0" rtl="0"/>
            <a:r>
              <a:rPr lang="el-GR" sz="2800" i="1" dirty="0" err="1" smtClean="0">
                <a:latin typeface="Calibri" panose="020F0502020204030204" pitchFamily="34" charset="0"/>
                <a:ea typeface="Calibri" panose="020F0502020204030204" pitchFamily="34" charset="0"/>
                <a:cs typeface="Calibri" panose="020F0502020204030204" pitchFamily="34" charset="0"/>
              </a:rPr>
              <a:t>Επιτευγματα</a:t>
            </a:r>
            <a:r>
              <a:rPr lang="el-GR" sz="2800" i="1" dirty="0" smtClean="0">
                <a:latin typeface="Calibri" panose="020F0502020204030204" pitchFamily="34" charset="0"/>
                <a:ea typeface="Calibri" panose="020F0502020204030204" pitchFamily="34" charset="0"/>
                <a:cs typeface="Calibri" panose="020F0502020204030204" pitchFamily="34" charset="0"/>
              </a:rPr>
              <a:t> </a:t>
            </a:r>
            <a:r>
              <a:rPr lang="el-GR" sz="2800" i="1" dirty="0">
                <a:latin typeface="Calibri" panose="020F0502020204030204" pitchFamily="34" charset="0"/>
                <a:ea typeface="Calibri" panose="020F0502020204030204" pitchFamily="34" charset="0"/>
                <a:cs typeface="Calibri" panose="020F0502020204030204" pitchFamily="34" charset="0"/>
              </a:rPr>
              <a:t>της </a:t>
            </a:r>
            <a:r>
              <a:rPr lang="el-GR" sz="2800" i="1" dirty="0" err="1" smtClean="0">
                <a:latin typeface="Calibri" panose="020F0502020204030204" pitchFamily="34" charset="0"/>
                <a:ea typeface="Calibri" panose="020F0502020204030204" pitchFamily="34" charset="0"/>
                <a:cs typeface="Calibri" panose="020F0502020204030204" pitchFamily="34" charset="0"/>
              </a:rPr>
              <a:t>κοινοβουλευτικης</a:t>
            </a:r>
            <a:r>
              <a:rPr lang="el-GR" sz="2800" i="1" dirty="0" smtClean="0">
                <a:latin typeface="Calibri" panose="020F0502020204030204" pitchFamily="34" charset="0"/>
                <a:ea typeface="Calibri" panose="020F0502020204030204" pitchFamily="34" charset="0"/>
                <a:cs typeface="Calibri" panose="020F0502020204030204" pitchFamily="34" charset="0"/>
              </a:rPr>
              <a:t> </a:t>
            </a:r>
            <a:r>
              <a:rPr lang="el-GR" sz="2800" i="1" dirty="0" err="1" smtClean="0">
                <a:latin typeface="Calibri" panose="020F0502020204030204" pitchFamily="34" charset="0"/>
                <a:ea typeface="Calibri" panose="020F0502020204030204" pitchFamily="34" charset="0"/>
                <a:cs typeface="Calibri" panose="020F0502020204030204" pitchFamily="34" charset="0"/>
              </a:rPr>
              <a:t>περιοδου</a:t>
            </a:r>
            <a:r>
              <a:rPr lang="el-GR" sz="2800" i="1" dirty="0" smtClean="0">
                <a:latin typeface="Calibri" panose="020F0502020204030204" pitchFamily="34" charset="0"/>
                <a:ea typeface="Calibri" panose="020F0502020204030204" pitchFamily="34" charset="0"/>
                <a:cs typeface="Calibri" panose="020F0502020204030204" pitchFamily="34" charset="0"/>
              </a:rPr>
              <a:t> </a:t>
            </a:r>
            <a:r>
              <a:rPr lang="el-GR" sz="2800" i="1" dirty="0">
                <a:latin typeface="Calibri" panose="020F0502020204030204" pitchFamily="34" charset="0"/>
                <a:ea typeface="Calibri" panose="020F0502020204030204" pitchFamily="34" charset="0"/>
                <a:cs typeface="Calibri" panose="020F0502020204030204" pitchFamily="34" charset="0"/>
              </a:rPr>
              <a:t>2014-2019</a:t>
            </a:r>
          </a:p>
        </p:txBody>
      </p:sp>
      <p:sp>
        <p:nvSpPr>
          <p:cNvPr id="3" name="Θέση κειμένου 2"/>
          <p:cNvSpPr txBox="1">
            <a:spLocks noGrp="1"/>
          </p:cNvSpPr>
          <p:nvPr>
            <p:ph type="body" idx="4294967295"/>
          </p:nvPr>
        </p:nvSpPr>
        <p:spPr>
          <a:xfrm>
            <a:off x="0" y="930443"/>
            <a:ext cx="9072563" cy="4491790"/>
          </a:xfrm>
        </p:spPr>
        <p:txBody>
          <a:bodyPr vert="horz">
            <a:normAutofit fontScale="92500" lnSpcReduction="20000"/>
          </a:bodyPr>
          <a:lstStyle/>
          <a:p>
            <a:pPr lvl="0" algn="just" rtl="0"/>
            <a:r>
              <a:rPr lang="en-US" sz="1800" dirty="0">
                <a:latin typeface="Liberation Sans" pitchFamily="34"/>
              </a:rPr>
              <a:t> </a:t>
            </a: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Η Επ</a:t>
            </a:r>
            <a:r>
              <a:rPr lang="en-US" sz="2200" dirty="0" err="1">
                <a:solidFill>
                  <a:schemeClr val="tx1"/>
                </a:solidFill>
                <a:latin typeface="Calibri" panose="020F0502020204030204" pitchFamily="34" charset="0"/>
                <a:ea typeface="Calibri" panose="020F0502020204030204" pitchFamily="34" charset="0"/>
                <a:cs typeface="Calibri" panose="020F0502020204030204" pitchFamily="34" charset="0"/>
              </a:rPr>
              <a:t>ιτρο</a:t>
            </a: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πή έχει δρομολογήσει δύο σημαντικές νέες πρωτοβουλίες στο πλαίσιο του νέου ευρωπαϊκού πυλώνα κοινωνικών δικαιωμάτων:  α) Το σχέδιο δράσης για το μισθολογικό χάσμα μεταξύ των φύλων.  β) </a:t>
            </a:r>
            <a:r>
              <a:rPr lang="el-GR"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Τη</a:t>
            </a:r>
            <a:r>
              <a:rPr lang="en-US"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200" dirty="0" err="1">
                <a:solidFill>
                  <a:schemeClr val="tx1"/>
                </a:solidFill>
                <a:latin typeface="Calibri" panose="020F0502020204030204" pitchFamily="34" charset="0"/>
                <a:ea typeface="Calibri" panose="020F0502020204030204" pitchFamily="34" charset="0"/>
                <a:cs typeface="Calibri" panose="020F0502020204030204" pitchFamily="34" charset="0"/>
              </a:rPr>
              <a:t>δέσμη</a:t>
            </a: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200" dirty="0" err="1">
                <a:solidFill>
                  <a:schemeClr val="tx1"/>
                </a:solidFill>
                <a:latin typeface="Calibri" panose="020F0502020204030204" pitchFamily="34" charset="0"/>
                <a:ea typeface="Calibri" panose="020F0502020204030204" pitchFamily="34" charset="0"/>
                <a:cs typeface="Calibri" panose="020F0502020204030204" pitchFamily="34" charset="0"/>
              </a:rPr>
              <a:t>μέτρων</a:t>
            </a: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200" dirty="0" err="1">
                <a:solidFill>
                  <a:schemeClr val="tx1"/>
                </a:solidFill>
                <a:latin typeface="Calibri" panose="020F0502020204030204" pitchFamily="34" charset="0"/>
                <a:ea typeface="Calibri" panose="020F0502020204030204" pitchFamily="34" charset="0"/>
                <a:cs typeface="Calibri" panose="020F0502020204030204" pitchFamily="34" charset="0"/>
              </a:rPr>
              <a:t>γι</a:t>
            </a:r>
            <a:r>
              <a:rPr lang="en-US" sz="2200" dirty="0">
                <a:solidFill>
                  <a:schemeClr val="tx1"/>
                </a:solidFill>
                <a:latin typeface="Calibri" panose="020F0502020204030204" pitchFamily="34" charset="0"/>
                <a:ea typeface="Calibri" panose="020F0502020204030204" pitchFamily="34" charset="0"/>
                <a:cs typeface="Calibri" panose="020F0502020204030204" pitchFamily="34" charset="0"/>
              </a:rPr>
              <a:t>α την ισορροπία μεταξύ επαγγελματικής και προσωπικής ζωής. </a:t>
            </a:r>
            <a:r>
              <a:rPr lang="el-GR" sz="2200" dirty="0">
                <a:solidFill>
                  <a:schemeClr val="tx1"/>
                </a:solidFill>
                <a:latin typeface="Calibri" panose="020F0502020204030204" pitchFamily="34" charset="0"/>
                <a:ea typeface="Calibri" panose="020F0502020204030204" pitchFamily="34" charset="0"/>
                <a:cs typeface="Calibri" panose="020F0502020204030204" pitchFamily="34" charset="0"/>
              </a:rPr>
              <a:t>Όσον αφορά τη βία κατά των γυναικών, η ΕΕ υπέγραψε τη σύμβαση της Κωνσταντινούπολης το 2017</a:t>
            </a:r>
            <a:r>
              <a:rPr lang="el-GR"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marL="0" lvl="0" indent="0" algn="just" rtl="0">
              <a:buNone/>
            </a:pPr>
            <a:endParaRPr lang="el-GR" sz="2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rtl="0"/>
            <a:r>
              <a:rPr lang="el-GR" sz="2200" b="1" dirty="0">
                <a:solidFill>
                  <a:schemeClr val="tx1"/>
                </a:solidFill>
                <a:latin typeface="Calibri" panose="020F0502020204030204" pitchFamily="34" charset="0"/>
                <a:ea typeface="Calibri" panose="020F0502020204030204" pitchFamily="34" charset="0"/>
                <a:cs typeface="Calibri" panose="020F0502020204030204" pitchFamily="34" charset="0"/>
              </a:rPr>
              <a:t>Δράσεις που ανέλαβε το Ευρωπαϊκό κοινοβούλιο</a:t>
            </a:r>
            <a:r>
              <a:rPr lang="el-GR" sz="2200" dirty="0">
                <a:solidFill>
                  <a:schemeClr val="tx1"/>
                </a:solidFill>
                <a:latin typeface="Calibri" panose="020F0502020204030204" pitchFamily="34" charset="0"/>
                <a:ea typeface="Calibri" panose="020F0502020204030204" pitchFamily="34" charset="0"/>
                <a:cs typeface="Calibri" panose="020F0502020204030204" pitchFamily="34" charset="0"/>
              </a:rPr>
              <a:t>: Το Ευρωπαϊκό Κοινοβούλιο τηρεί σταθερά μια ισχυρή, προορατική στάση όσον αφορά την προώθηση της ισότητας των φύλων, με έμφαση στην ανάγκη εκπλήρωσης των </a:t>
            </a:r>
            <a:r>
              <a:rPr lang="el-GR" sz="2200" dirty="0" err="1">
                <a:solidFill>
                  <a:schemeClr val="tx1"/>
                </a:solidFill>
                <a:latin typeface="Calibri" panose="020F0502020204030204" pitchFamily="34" charset="0"/>
                <a:ea typeface="Calibri" panose="020F0502020204030204" pitchFamily="34" charset="0"/>
                <a:cs typeface="Calibri" panose="020F0502020204030204" pitchFamily="34" charset="0"/>
              </a:rPr>
              <a:t>ενωσιακών</a:t>
            </a:r>
            <a:r>
              <a:rPr lang="el-GR" sz="2200" dirty="0">
                <a:solidFill>
                  <a:schemeClr val="tx1"/>
                </a:solidFill>
                <a:latin typeface="Calibri" panose="020F0502020204030204" pitchFamily="34" charset="0"/>
                <a:ea typeface="Calibri" panose="020F0502020204030204" pitchFamily="34" charset="0"/>
                <a:cs typeface="Calibri" panose="020F0502020204030204" pitchFamily="34" charset="0"/>
              </a:rPr>
              <a:t> δεσμεύσεων. Στην πρώτη γραμμή όσον αφορά την επισήμανση ζητημάτων βρίσκεται εδώ και πολλά έτη η </a:t>
            </a:r>
            <a:r>
              <a:rPr lang="el-GR"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Επιτροπή </a:t>
            </a:r>
            <a:r>
              <a:rPr lang="el-GR" sz="2200" dirty="0">
                <a:solidFill>
                  <a:schemeClr val="tx1"/>
                </a:solidFill>
                <a:latin typeface="Calibri" panose="020F0502020204030204" pitchFamily="34" charset="0"/>
                <a:ea typeface="Calibri" panose="020F0502020204030204" pitchFamily="34" charset="0"/>
                <a:cs typeface="Calibri" panose="020F0502020204030204" pitchFamily="34" charset="0"/>
              </a:rPr>
              <a:t>του για τα δικαιώματα των γυναικών και την ισότητα των φύλων.</a:t>
            </a:r>
          </a:p>
          <a:p>
            <a:pPr lvl="0" algn="just" rtl="0"/>
            <a:r>
              <a:rPr lang="el-GR" sz="2200" dirty="0">
                <a:solidFill>
                  <a:schemeClr val="tx1"/>
                </a:solidFill>
                <a:latin typeface="Calibri" panose="020F0502020204030204" pitchFamily="34" charset="0"/>
                <a:ea typeface="Calibri" panose="020F0502020204030204" pitchFamily="34" charset="0"/>
                <a:cs typeface="Calibri" panose="020F0502020204030204" pitchFamily="34" charset="0"/>
              </a:rPr>
              <a:t>Παρά τις εκκλήσεις του Κοινοβουλίου, εντοπίζονται κενά σε αρκετούς τομείς  </a:t>
            </a:r>
            <a:r>
              <a:rPr lang="el-GR" sz="2200" dirty="0" err="1">
                <a:solidFill>
                  <a:schemeClr val="tx1"/>
                </a:solidFill>
                <a:latin typeface="Calibri" panose="020F0502020204030204" pitchFamily="34" charset="0"/>
                <a:ea typeface="Calibri" panose="020F0502020204030204" pitchFamily="34" charset="0"/>
                <a:cs typeface="Calibri" panose="020F0502020204030204" pitchFamily="34" charset="0"/>
              </a:rPr>
              <a:t>ενωσιακής</a:t>
            </a:r>
            <a:r>
              <a:rPr lang="el-GR" sz="2200" dirty="0">
                <a:solidFill>
                  <a:schemeClr val="tx1"/>
                </a:solidFill>
                <a:latin typeface="Calibri" panose="020F0502020204030204" pitchFamily="34" charset="0"/>
                <a:ea typeface="Calibri" panose="020F0502020204030204" pitchFamily="34" charset="0"/>
                <a:cs typeface="Calibri" panose="020F0502020204030204" pitchFamily="34" charset="0"/>
              </a:rPr>
              <a:t>  δράσης,  όπως : α) Καταπολέμηση της βίας σε βάρος των γυναικών.  β) Ισότητα των αμοιβών.  γ) Ισορροπία μεταξύ επαγγελματικής και προσωπικής ζωής   δ) Χρηματοδότηση</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Κομμάτ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110</TotalTime>
  <Words>1730</Words>
  <Application>Microsoft Office PowerPoint</Application>
  <PresentationFormat>Προσαρμογή</PresentationFormat>
  <Paragraphs>61</Paragraphs>
  <Slides>12</Slides>
  <Notes>12</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12</vt:i4>
      </vt:variant>
    </vt:vector>
  </HeadingPairs>
  <TitlesOfParts>
    <vt:vector size="23" baseType="lpstr">
      <vt:lpstr>Microsoft YaHei</vt:lpstr>
      <vt:lpstr>Calibri</vt:lpstr>
      <vt:lpstr>Century Gothic</vt:lpstr>
      <vt:lpstr>Liberation Sans</vt:lpstr>
      <vt:lpstr>Liberation Serif</vt:lpstr>
      <vt:lpstr>Lucida Sans</vt:lpstr>
      <vt:lpstr>Segoe UI</vt:lpstr>
      <vt:lpstr>Tahoma</vt:lpstr>
      <vt:lpstr>Wingdings</vt:lpstr>
      <vt:lpstr>Wingdings 3</vt:lpstr>
      <vt:lpstr>Κομμάτι</vt:lpstr>
      <vt:lpstr>                Η  ισoτητα των φyλων στην ΕΕ                                      Παρουσιαση - ερευνα: Ταλιδου παναγιωτα                                                                                τζατζη νεκταρια  </vt:lpstr>
      <vt:lpstr>Παρουσίαση του PowerPoint</vt:lpstr>
      <vt:lpstr>Παρουσίαση του PowerPoint</vt:lpstr>
      <vt:lpstr>          Αγορα εργασιας - στατιστικα</vt:lpstr>
      <vt:lpstr>Παρουσίαση του PowerPoint</vt:lpstr>
      <vt:lpstr>       Προσδοκιες των πολιτων της ΕΕ</vt:lpstr>
      <vt:lpstr>    Διεθνεις Δεσμευσεις</vt:lpstr>
      <vt:lpstr>       Χρηματοδοτικο πλαισιο</vt:lpstr>
      <vt:lpstr>Επιτευγματα της κοινοβουλευτικης περιοδου 2014-2019</vt:lpstr>
      <vt:lpstr>    Μελλοντικες δυνατοτητες</vt:lpstr>
      <vt:lpstr>    Περιθωρια για νομοθεσια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ισότητα των φύλων στην ΕΕ</dc:title>
  <dc:creator>user</dc:creator>
  <cp:lastModifiedBy>user</cp:lastModifiedBy>
  <cp:revision>19</cp:revision>
  <dcterms:created xsi:type="dcterms:W3CDTF">2023-03-01T23:22:27Z</dcterms:created>
  <dcterms:modified xsi:type="dcterms:W3CDTF">2023-03-21T22:15:31Z</dcterms:modified>
</cp:coreProperties>
</file>